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2"/>
  </p:notesMasterIdLst>
  <p:sldIdLst>
    <p:sldId id="256" r:id="rId2"/>
    <p:sldId id="311" r:id="rId3"/>
    <p:sldId id="257" r:id="rId4"/>
    <p:sldId id="259" r:id="rId5"/>
    <p:sldId id="260" r:id="rId6"/>
    <p:sldId id="269" r:id="rId7"/>
    <p:sldId id="261" r:id="rId8"/>
    <p:sldId id="263" r:id="rId9"/>
    <p:sldId id="296" r:id="rId10"/>
    <p:sldId id="284" r:id="rId11"/>
    <p:sldId id="262" r:id="rId12"/>
    <p:sldId id="264" r:id="rId13"/>
    <p:sldId id="285" r:id="rId14"/>
    <p:sldId id="265" r:id="rId15"/>
    <p:sldId id="266" r:id="rId16"/>
    <p:sldId id="286" r:id="rId17"/>
    <p:sldId id="297" r:id="rId18"/>
    <p:sldId id="270" r:id="rId19"/>
    <p:sldId id="272" r:id="rId20"/>
    <p:sldId id="273" r:id="rId21"/>
    <p:sldId id="287" r:id="rId22"/>
    <p:sldId id="298" r:id="rId23"/>
    <p:sldId id="267" r:id="rId24"/>
    <p:sldId id="271" r:id="rId25"/>
    <p:sldId id="289" r:id="rId26"/>
    <p:sldId id="274" r:id="rId27"/>
    <p:sldId id="288" r:id="rId28"/>
    <p:sldId id="299" r:id="rId29"/>
    <p:sldId id="268" r:id="rId30"/>
    <p:sldId id="290" r:id="rId31"/>
    <p:sldId id="300" r:id="rId32"/>
    <p:sldId id="275" r:id="rId33"/>
    <p:sldId id="301" r:id="rId34"/>
    <p:sldId id="302" r:id="rId35"/>
    <p:sldId id="303" r:id="rId36"/>
    <p:sldId id="276" r:id="rId37"/>
    <p:sldId id="292" r:id="rId38"/>
    <p:sldId id="277" r:id="rId39"/>
    <p:sldId id="278" r:id="rId40"/>
    <p:sldId id="304" r:id="rId41"/>
    <p:sldId id="279" r:id="rId42"/>
    <p:sldId id="294" r:id="rId43"/>
    <p:sldId id="305" r:id="rId44"/>
    <p:sldId id="281" r:id="rId45"/>
    <p:sldId id="295" r:id="rId46"/>
    <p:sldId id="306" r:id="rId47"/>
    <p:sldId id="307" r:id="rId48"/>
    <p:sldId id="282" r:id="rId49"/>
    <p:sldId id="283" r:id="rId50"/>
    <p:sldId id="258" r:id="rId5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56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7" autoAdjust="0"/>
    <p:restoredTop sz="94660"/>
  </p:normalViewPr>
  <p:slideViewPr>
    <p:cSldViewPr snapToGrid="0">
      <p:cViewPr>
        <p:scale>
          <a:sx n="66" d="100"/>
          <a:sy n="66" d="100"/>
        </p:scale>
        <p:origin x="1099" y="317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5EDFDD-2836-40CE-8FCA-4481856EBAE8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DA47C-276A-4400-8EAB-46048F2EA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460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DA47C-276A-4400-8EAB-46048F2EA05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132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3F4903-B6AD-D19A-59E6-AA040E622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364DAC-5ED4-C811-257B-A087AB38E2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BAB6A3-64B3-74F5-571E-BA6C015BAB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53E89A-BEE1-DDFB-742D-B883159ED0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DA47C-276A-4400-8EAB-46048F2EA05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8919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C705A2-EFA1-21EF-7C61-A547F73AF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A1AD09-247C-B0A8-32A7-3D06C46276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642255-02EE-FF9C-4AE7-D13E8D27E4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09C4DE-8631-05A0-7DF8-BF1C59D324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DA47C-276A-4400-8EAB-46048F2EA05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6045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8F0F7-4C6A-B0C0-737D-A960F8676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F9D74D-3644-5B05-2BB4-5DE552EF0C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FCC19A-F823-63C8-351F-DC234E4F72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8314E6-3EDD-41AD-E806-82478E00A5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DA47C-276A-4400-8EAB-46048F2EA05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598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A5A229-D07C-07C7-1D6F-051362529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61130C-FD31-A82A-2AFB-36654996A7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061B58-BB89-09B7-D4D2-05A0C99719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4A8216-89C5-6C3B-BEDD-9A342B5EEF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DA47C-276A-4400-8EAB-46048F2EA05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6184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6CC991-4A41-F2AA-61E9-A708C82B83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FC1C09-4B91-2E52-5299-411C8EE479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32E3E7-612C-CE41-077C-260407631C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09C8D3-8364-B030-F987-428AFC87CF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DA47C-276A-4400-8EAB-46048F2EA05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4115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D36941-A041-40B4-9A85-38048579F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630A03-8553-4374-5289-30F39A3B51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F2AD70-5669-6928-423C-F796A84987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2438AE-D614-5E49-630B-5E044728B6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DA47C-276A-4400-8EAB-46048F2EA05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9540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BF76AC-DAF9-E0CC-ACFB-58593F01F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432E66-FE36-5450-ED3D-F0930DF972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62DB20-01B4-55E4-CCCE-6F74B927D4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4F01A0-CF1E-43C4-3996-19F02ABE46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DA47C-276A-4400-8EAB-46048F2EA05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5867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9E7810-E561-9D39-883D-B32B36174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30A078-72A2-8164-818E-96889C0C41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A21EC1-6EEB-B0CA-B0B9-67FEF585C6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E62193-5040-87AA-3513-F88DE1406B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DA47C-276A-4400-8EAB-46048F2EA05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4861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BEC0FA-6A86-FCFB-7C0B-77D4D9B1C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3FF4BC-00BC-EF57-01D6-F9E74719EF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493C08-7FAE-70AE-1992-1876F897A5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77052-5D1E-69CF-196A-F1663892C7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DA47C-276A-4400-8EAB-46048F2EA05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1246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9DECAC-15C7-2A99-A9AF-F2B76CF0B5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6B9000-F8C1-9241-B1FA-4779B2A5B2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6D8552-E43B-1F62-030A-F69B251864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906912-D285-3C20-2913-2B2D2BED76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DA47C-276A-4400-8EAB-46048F2EA05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223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l-GR" dirty="0"/>
              <a:t>ΑΗ</a:t>
            </a:r>
          </a:p>
          <a:p>
            <a:pPr marL="158750" indent="0">
              <a:buNone/>
            </a:pPr>
            <a:r>
              <a:rPr lang="el-GR" dirty="0"/>
              <a:t>Να δούμε λίγο συνοπτικά τα περιεχόμενα της παρουσίασης μας. Αρχικά θα ΄</a:t>
            </a:r>
            <a:r>
              <a:rPr lang="el-GR" dirty="0" err="1"/>
              <a:t>δόυμε</a:t>
            </a:r>
            <a:r>
              <a:rPr lang="el-GR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0726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7D327A-57B1-1CD8-38CB-B3ACB51AF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C0522E-900C-36B9-C080-0CC82CE1E6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044E28-102C-F010-AE24-61C0F907C9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C1554B-0589-75F9-E56B-62816DCBDB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DA47C-276A-4400-8EAB-46048F2EA05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6059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020F0F-F809-954F-928D-82607D5D0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5A1F4F-CA97-AD80-A0F2-FB49F46E83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C6F58A-D272-A243-5E9E-017329F706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A93E0B-A23B-B32C-46C6-2FEF96EEED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DA47C-276A-4400-8EAB-46048F2EA05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7298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A697C1-0402-C750-4AF3-6EB51C975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94D3BD-B3B0-D98C-6638-906E59C139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B889CF-C70F-836D-2F91-8694B8E343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E56E17-3B40-15B4-3620-200089EFDC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DA47C-276A-4400-8EAB-46048F2EA05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0560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50A2D-5AC5-443D-A3AE-A88FB6686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3C14C3-4204-8E2F-9258-6020ADC983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38BCDF-683B-04EB-9A94-CC7C08B715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D75D2D-DF54-D98E-B2DE-6A1B00FC1E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DA47C-276A-4400-8EAB-46048F2EA05B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3011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8CB3BC-E74A-A583-11A0-CA70E3121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7D0D19-8D93-D6FF-21AC-824CF7427A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C68571-33B8-195D-7775-EA8153A56F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A90CD4-6FF1-B4DD-4106-D4FF562999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DA47C-276A-4400-8EAB-46048F2EA05B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2321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8CB3BC-E74A-A583-11A0-CA70E3121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7D0D19-8D93-D6FF-21AC-824CF7427A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C68571-33B8-195D-7775-EA8153A56F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A90CD4-6FF1-B4DD-4106-D4FF562999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DA47C-276A-4400-8EAB-46048F2EA05B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6148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035048-EC28-AA96-FF9A-C66532F39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629EC8-EDC5-E43D-B195-CE539A4189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9A924E-C721-E635-85C4-06919F7CFB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CC49B5-7F71-1D83-85A0-83068BA08A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DA47C-276A-4400-8EAB-46048F2EA05B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0553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C3C6CF-896C-086E-E6A2-7538668D6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637B7A-0471-C513-2B0C-42FE2F3B0A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25F7C6-9EA9-AF11-2AD2-7FE8899BF4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4741D8-A1CD-3371-8CB9-224EF9BC9F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DA47C-276A-4400-8EAB-46048F2EA05B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6289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29F067-7AAC-C855-09F9-DA9F3CF4F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7E388D-2631-AE12-7CDF-9B9EA0D861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4C4318-CA68-86DB-8063-A4260C9C51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FA34C8-3C5C-1171-26FA-2CF5076A5D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DA47C-276A-4400-8EAB-46048F2EA05B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2546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78713-4C2C-1219-1D9D-711860133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E8E0B9-B4FA-0D05-12B8-B05794D760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4E1E13-1153-E02E-4D34-3F9748F107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DCF42E-4860-FB08-65A2-868941A180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DA47C-276A-4400-8EAB-46048F2EA05B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061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DA47C-276A-4400-8EAB-46048F2EA05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8197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78713-4C2C-1219-1D9D-711860133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E8E0B9-B4FA-0D05-12B8-B05794D760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4E1E13-1153-E02E-4D34-3F9748F107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DCF42E-4860-FB08-65A2-868941A180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DA47C-276A-4400-8EAB-46048F2EA05B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9349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01271-7584-9DDE-448C-A7B665866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E5A65A-D8F9-29C7-528F-A7E06352F7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22D31D-0068-2543-8E5E-CA1EBC5F24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D221CF-8CBF-1280-A5D6-9D74BBB5E6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DA47C-276A-4400-8EAB-46048F2EA05B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6527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D67CBA-078C-478C-E6A7-3853154C0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78F103-474A-109F-C2C0-E44EDF7965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27EDB1-6366-5D7E-4AFA-65170AA1DA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61C89-78CF-0878-60FF-3D6092EEFE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DA47C-276A-4400-8EAB-46048F2EA05B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4007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D67CBA-078C-478C-E6A7-3853154C0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78F103-474A-109F-C2C0-E44EDF7965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27EDB1-6366-5D7E-4AFA-65170AA1DA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61C89-78CF-0878-60FF-3D6092EEFE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DA47C-276A-4400-8EAB-46048F2EA05B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0356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C59F4-9DC3-E427-7C0E-9079A08D0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146D32-1166-2CB3-86F3-2C3C706940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355126-421A-557A-4C0B-A2F6E38A62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25CAF1-C1B4-2CCE-CA3F-131396C637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DA47C-276A-4400-8EAB-46048F2EA05B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0082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37D7EB-3B43-D223-8395-53110B7187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C46954-E0EF-A172-1775-433E5C898B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57276D-6503-E8C7-221B-A17E766535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37B53-302B-D57F-3281-034AD3C63F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DA47C-276A-4400-8EAB-46048F2EA05B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9554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81379E-4D9E-6E4B-3685-7C3AB9861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A920A4-B1AD-D869-5502-901064009E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61683F-60D1-97FC-F64B-98FE8082A8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4BF158-2679-E550-180B-9E317DB42A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DA47C-276A-4400-8EAB-46048F2EA05B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0467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81379E-4D9E-6E4B-3685-7C3AB9861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A920A4-B1AD-D869-5502-901064009E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61683F-60D1-97FC-F64B-98FE8082A8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4BF158-2679-E550-180B-9E317DB42A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DA47C-276A-4400-8EAB-46048F2EA05B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4242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BD35B2-17D3-6395-AFA3-DEAF24180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F41654-6545-C382-E17E-8CD4C884AB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938A0E-B500-5A7B-7516-3200872BF2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AD06D-0ED3-EC57-9D79-7D10D9DB8F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DA47C-276A-4400-8EAB-46048F2EA05B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5694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B02951-989A-E9F9-BADA-D7CEC5422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BA1A49-A85C-F4B0-0AAC-5B62BC667E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0CC6E1-2ECC-0391-0D68-5564177EF5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CF45AC-DED6-3874-93CA-1B6FAF1536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DA47C-276A-4400-8EAB-46048F2EA05B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944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E71581-C862-582A-B5F8-9634C9B31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A2632F-E973-1C0C-47CC-20F113BB0D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1C830D-2F36-7658-0DE0-0481C8F9BC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8526BF-5E55-969C-20B7-0686369C74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DA47C-276A-4400-8EAB-46048F2EA05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02284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B02951-989A-E9F9-BADA-D7CEC5422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BA1A49-A85C-F4B0-0AAC-5B62BC667E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0CC6E1-2ECC-0391-0D68-5564177EF5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CF45AC-DED6-3874-93CA-1B6FAF1536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DA47C-276A-4400-8EAB-46048F2EA05B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30216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CD3477-4944-24D2-E657-F6CDBB7667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4586C2-8663-AF55-5C93-BCEA475875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EC0198-F196-C93D-0364-0D3797DA99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BB37E4-46B5-3514-4CDF-B5D2BC3887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DA47C-276A-4400-8EAB-46048F2EA05B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68149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CD3477-4944-24D2-E657-F6CDBB7667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4586C2-8663-AF55-5C93-BCEA475875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EC0198-F196-C93D-0364-0D3797DA99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BB37E4-46B5-3514-4CDF-B5D2BC3887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DA47C-276A-4400-8EAB-46048F2EA05B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36114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4432B-45B8-B15B-3A68-47BE39FD3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E1BDE7-79B0-D7DA-FDDC-22E835AC64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C44C49-D5B3-913D-FFE8-F6D4155364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E7D233-92DE-F4E0-ACA5-BF331EE832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DA47C-276A-4400-8EAB-46048F2EA05B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07242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5F98D-89A4-AA91-FA1C-0A1327864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E9F6B0-DA9B-72A7-05D9-32165DE033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879CFA-8E79-5A8D-8DD2-368B98743D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456B05-5595-C396-72E0-E8A8907E75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DA47C-276A-4400-8EAB-46048F2EA05B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05243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5F98D-89A4-AA91-FA1C-0A1327864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E9F6B0-DA9B-72A7-05D9-32165DE033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879CFA-8E79-5A8D-8DD2-368B98743D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456B05-5595-C396-72E0-E8A8907E75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DA47C-276A-4400-8EAB-46048F2EA05B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12247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C1BF61-9E64-79D0-7432-6D3A902B7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BE77AB-BCCE-7224-2371-FE87649E12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1A44F5-C976-9DDA-2367-A1C427962A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B28EF-8070-9E76-8AD5-D285D0AC36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DA47C-276A-4400-8EAB-46048F2EA05B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93644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2379A-B113-D44E-A413-825543743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351FBE-F4AA-4A65-FEAE-C7D5E6F63C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FF8538-53F5-9A2A-43F2-60340F1898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511427-63F1-674A-4A10-05C36A929A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DA47C-276A-4400-8EAB-46048F2EA05B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84526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0D21CE-CD92-1592-F6DC-7A1044C5D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E06ED4-D902-F34B-9AC7-DC8D6CC7CB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30C5A0-A4F7-1F98-3D44-1D54F416BE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EF41D9-2684-1CC3-B1EB-F185D5A302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DA47C-276A-4400-8EAB-46048F2EA05B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2454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74707F-64B2-678A-6C5B-6F5C44456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DA9F4B-FDB8-7666-67F2-1BC2F960D3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11EDB8-1D39-B9C7-1875-3477300400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CEB711-07FD-0CC7-F179-0EC2D27B96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DA47C-276A-4400-8EAB-46048F2EA05B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352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19316-3B65-2B9A-EAC0-CC6B90C7C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503CA8-1783-6AD4-7BAE-0020CA0CB5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8245C6-B1F3-66ED-3117-DA74DAA452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902956-75B2-95BD-3715-87F6789EC1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DA47C-276A-4400-8EAB-46048F2EA05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754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73EEB6-0723-9313-DC5A-B97F1D743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74DE89-DAB8-6D02-5CEC-49F33DD77A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AFF964-373B-82E5-78EA-1313C03819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DF94B8-52CB-5439-672C-A07DED5A45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DA47C-276A-4400-8EAB-46048F2EA05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068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6F52DD-9DC9-59BF-F1CB-701DEAB20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326531-C0C5-D859-0782-F44357C8D7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C2194A-C7D2-F05E-AACB-7D51996A59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45277E-633A-AEF0-4105-9C48232C01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DA47C-276A-4400-8EAB-46048F2EA05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64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3F4903-B6AD-D19A-59E6-AA040E622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364DAC-5ED4-C811-257B-A087AB38E2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BAB6A3-64B3-74F5-571E-BA6C015BAB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53E89A-BEE1-DDFB-742D-B883159ED0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DA47C-276A-4400-8EAB-46048F2EA05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975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A131C3-C88D-3D67-7803-3BBB93DDD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24C76E-DC41-C8D6-FEF9-6CA52A941C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810930-1D72-72AB-D536-169AC9E7FD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165CC2-1A14-F8EA-BA38-9CFF548FE0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DA47C-276A-4400-8EAB-46048F2EA05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20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11313781" y="6114788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r>
              <a:rPr lang="el-GR"/>
              <a:t>ΕΠΛ421: Προγραμματισμός Συστημάτων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241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50F83-DD9C-E263-7158-C09C50CE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E4910-5D50-BC3F-6604-57B92EDC2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9E723-3F1F-91F4-0FC1-FE3C31BF7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Δήμητρα Παφίτου </a:t>
            </a:r>
            <a:r>
              <a:rPr lang="en-US"/>
              <a:t>UC1056938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9B4FB-EABA-486E-7506-133EDB9A8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1D5ED-645B-3CD8-259B-914B4B27B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/>
              <a:t>ΕΠΛ421: Προγραμματισμός Συστημάτων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0788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r>
              <a:rPr lang="el-GR"/>
              <a:t>ΕΠΛ421: Προγραμματισμός Συστημάτων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1938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r>
              <a:rPr lang="el-GR"/>
              <a:t>ΕΠΛ421: Προγραμματισμός Συστημάτων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23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r>
              <a:rPr lang="el-GR"/>
              <a:t>ΕΠΛ421: Προγραμματισμός Συστημάτων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5750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r>
              <a:rPr lang="el-GR"/>
              <a:t>ΕΠΛ421: Προγραμματισμός Συστημάτων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7209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r>
              <a:rPr lang="el-GR"/>
              <a:t>ΕΠΛ421: Προγραμματισμός Συστημάτων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0094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r>
              <a:rPr lang="el-GR"/>
              <a:t>ΕΠΛ421: Προγραμματισμός Συστημάτων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3806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r>
              <a:rPr lang="el-GR"/>
              <a:t>ΕΠΛ421: Προγραμματισμός Συστημάτων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1577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r>
              <a:rPr lang="el-GR"/>
              <a:t>ΕΠΛ421: Προγραμματισμός Συστημάτων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6583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r>
              <a:rPr lang="el-GR"/>
              <a:t>ΕΠΛ421: Προγραμματισμός Συστημάτων</a:t>
            </a:r>
            <a:endParaRPr lang="en-GB" dirty="0"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9446580" y="0"/>
            <a:ext cx="2745419" cy="105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9EDDBDCC-E531-4347-B9B0-2756B9E91D7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" y="5947907"/>
            <a:ext cx="947436" cy="90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263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iotdb.apache.org/" TargetMode="External"/><Relationship Id="rId2" Type="http://schemas.openxmlformats.org/officeDocument/2006/relationships/hyperlink" Target="https://www.ibm.com/topics/internet-of-things" TargetMode="Externa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cratedb.com/" TargetMode="External"/><Relationship Id="rId4" Type="http://schemas.openxmlformats.org/officeDocument/2006/relationships/hyperlink" Target="https://iotdb.apache.org/UserGuide/V1.0.x/Reference/SQL-Reference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pache/iotdb.gi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95F9A-BCDC-F3E1-A5D4-E32D2A2750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600" y="-434099"/>
            <a:ext cx="11360800" cy="2736800"/>
          </a:xfrm>
        </p:spPr>
        <p:txBody>
          <a:bodyPr/>
          <a:lstStyle/>
          <a:p>
            <a:r>
              <a:rPr lang="en-US" dirty="0"/>
              <a:t>Internet of Things Database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8F6EA0-1E16-DC1A-EFD0-F1925DDC89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652" y="3901520"/>
            <a:ext cx="11360800" cy="1056800"/>
          </a:xfrm>
        </p:spPr>
        <p:txBody>
          <a:bodyPr/>
          <a:lstStyle/>
          <a:p>
            <a:r>
              <a:rPr lang="el-GR" sz="1800" dirty="0"/>
              <a:t>Δήμητρα Παφίτου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B4C1A2B-9428-2DA0-004B-D06EC554DA9E}"/>
              </a:ext>
            </a:extLst>
          </p:cNvPr>
          <p:cNvGrpSpPr/>
          <p:nvPr/>
        </p:nvGrpSpPr>
        <p:grpSpPr>
          <a:xfrm>
            <a:off x="13253884" y="218767"/>
            <a:ext cx="11729884" cy="6420465"/>
            <a:chOff x="13253884" y="218767"/>
            <a:chExt cx="11729884" cy="6420465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C220A64D-FD60-C016-F4F1-DDBD6D658155}"/>
                </a:ext>
              </a:extLst>
            </p:cNvPr>
            <p:cNvSpPr/>
            <p:nvPr/>
          </p:nvSpPr>
          <p:spPr>
            <a:xfrm>
              <a:off x="13253884" y="218767"/>
              <a:ext cx="11729884" cy="6420465"/>
            </a:xfrm>
            <a:prstGeom prst="roundRect">
              <a:avLst/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6D174E0-6A6F-3A30-E3D3-67FA953A34E2}"/>
                </a:ext>
              </a:extLst>
            </p:cNvPr>
            <p:cNvGrpSpPr/>
            <p:nvPr/>
          </p:nvGrpSpPr>
          <p:grpSpPr>
            <a:xfrm>
              <a:off x="14646994" y="3619920"/>
              <a:ext cx="8943664" cy="1620000"/>
              <a:chOff x="1624168" y="3619919"/>
              <a:chExt cx="8943664" cy="1620000"/>
            </a:xfrm>
          </p:grpSpPr>
          <p:sp>
            <p:nvSpPr>
              <p:cNvPr id="18" name="Dodecagon 17">
                <a:extLst>
                  <a:ext uri="{FF2B5EF4-FFF2-40B4-BE49-F238E27FC236}">
                    <a16:creationId xmlns:a16="http://schemas.microsoft.com/office/drawing/2014/main" id="{7F1DD84D-EC91-C384-179A-7D2744E1DF3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24168" y="3619919"/>
                <a:ext cx="1620000" cy="1620000"/>
              </a:xfrm>
              <a:prstGeom prst="dodecagon">
                <a:avLst/>
              </a:prstGeom>
              <a:solidFill>
                <a:srgbClr val="FFFFFF">
                  <a:alpha val="80000"/>
                </a:srgbClr>
              </a:solidFill>
              <a:ln>
                <a:noFill/>
              </a:ln>
              <a:effectLst>
                <a:outerShdw blurRad="127000" sx="102000" sy="102000" algn="c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Smart home devices</a:t>
                </a:r>
                <a:endParaRPr lang="en-GB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" name="Dodecagon 18">
                <a:extLst>
                  <a:ext uri="{FF2B5EF4-FFF2-40B4-BE49-F238E27FC236}">
                    <a16:creationId xmlns:a16="http://schemas.microsoft.com/office/drawing/2014/main" id="{2470B98C-9860-8F35-23F1-1F7DEB769E6D}"/>
                  </a:ext>
                </a:extLst>
              </p:cNvPr>
              <p:cNvSpPr/>
              <p:nvPr/>
            </p:nvSpPr>
            <p:spPr>
              <a:xfrm>
                <a:off x="3455084" y="3619919"/>
                <a:ext cx="1620000" cy="1620000"/>
              </a:xfrm>
              <a:prstGeom prst="dodecagon">
                <a:avLst/>
              </a:prstGeom>
              <a:solidFill>
                <a:srgbClr val="FFFFFF">
                  <a:alpha val="80000"/>
                </a:srgbClr>
              </a:solidFill>
              <a:ln>
                <a:noFill/>
              </a:ln>
              <a:effectLst>
                <a:outerShdw blurRad="127000" sx="102000" sy="102000" algn="c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ysClr val="windowText" lastClr="000000"/>
                    </a:solidFill>
                  </a:rPr>
                  <a:t>Wearables</a:t>
                </a:r>
                <a:endParaRPr lang="en-GB" sz="16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" name="Dodecagon 19">
                <a:extLst>
                  <a:ext uri="{FF2B5EF4-FFF2-40B4-BE49-F238E27FC236}">
                    <a16:creationId xmlns:a16="http://schemas.microsoft.com/office/drawing/2014/main" id="{B592B67A-5799-C16D-73DE-3FF40831BED9}"/>
                  </a:ext>
                </a:extLst>
              </p:cNvPr>
              <p:cNvSpPr/>
              <p:nvPr/>
            </p:nvSpPr>
            <p:spPr>
              <a:xfrm>
                <a:off x="5286000" y="3619919"/>
                <a:ext cx="1620000" cy="1620000"/>
              </a:xfrm>
              <a:prstGeom prst="dodecagon">
                <a:avLst/>
              </a:prstGeom>
              <a:solidFill>
                <a:srgbClr val="FFFFFF">
                  <a:alpha val="80000"/>
                </a:srgbClr>
              </a:solidFill>
              <a:ln>
                <a:noFill/>
              </a:ln>
              <a:effectLst>
                <a:outerShdw blurRad="127000" sx="102000" sy="102000" algn="c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RFID Clothing</a:t>
                </a:r>
                <a:endParaRPr lang="en-GB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" name="Dodecagon 20">
                <a:extLst>
                  <a:ext uri="{FF2B5EF4-FFF2-40B4-BE49-F238E27FC236}">
                    <a16:creationId xmlns:a16="http://schemas.microsoft.com/office/drawing/2014/main" id="{CF767ADB-5FF8-74BE-AFE1-A819CA8AEC9F}"/>
                  </a:ext>
                </a:extLst>
              </p:cNvPr>
              <p:cNvSpPr/>
              <p:nvPr/>
            </p:nvSpPr>
            <p:spPr>
              <a:xfrm>
                <a:off x="7116916" y="3619919"/>
                <a:ext cx="1620000" cy="1620000"/>
              </a:xfrm>
              <a:prstGeom prst="dodecagon">
                <a:avLst/>
              </a:prstGeom>
              <a:solidFill>
                <a:srgbClr val="FFFFFF">
                  <a:alpha val="80000"/>
                </a:srgbClr>
              </a:solidFill>
              <a:ln>
                <a:noFill/>
              </a:ln>
              <a:effectLst>
                <a:outerShdw blurRad="127000" sx="102000" sy="102000" algn="c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ysClr val="windowText" lastClr="000000"/>
                    </a:solidFill>
                  </a:rPr>
                  <a:t>Complex industrial machinery</a:t>
                </a:r>
                <a:endParaRPr lang="en-GB" sz="14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" name="Dodecagon 21">
                <a:extLst>
                  <a:ext uri="{FF2B5EF4-FFF2-40B4-BE49-F238E27FC236}">
                    <a16:creationId xmlns:a16="http://schemas.microsoft.com/office/drawing/2014/main" id="{0281C6C6-4DB6-7BD2-C3F6-0F4E499A8A52}"/>
                  </a:ext>
                </a:extLst>
              </p:cNvPr>
              <p:cNvSpPr/>
              <p:nvPr/>
            </p:nvSpPr>
            <p:spPr>
              <a:xfrm>
                <a:off x="8947832" y="3619919"/>
                <a:ext cx="1620000" cy="1620000"/>
              </a:xfrm>
              <a:prstGeom prst="dodecagon">
                <a:avLst/>
              </a:prstGeom>
              <a:solidFill>
                <a:srgbClr val="FFFFFF">
                  <a:alpha val="80000"/>
                </a:srgbClr>
              </a:solidFill>
              <a:ln>
                <a:noFill/>
              </a:ln>
              <a:effectLst>
                <a:outerShdw blurRad="127000" sx="102000" sy="102000" algn="c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Transportation systems</a:t>
                </a:r>
                <a:endParaRPr lang="en-GB" sz="1200" dirty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12" name="Subtitle 2">
              <a:extLst>
                <a:ext uri="{FF2B5EF4-FFF2-40B4-BE49-F238E27FC236}">
                  <a16:creationId xmlns:a16="http://schemas.microsoft.com/office/drawing/2014/main" id="{A05B241E-B58C-C222-6E10-A68BA1FDE257}"/>
                </a:ext>
              </a:extLst>
            </p:cNvPr>
            <p:cNvSpPr txBox="1">
              <a:spLocks/>
            </p:cNvSpPr>
            <p:nvPr/>
          </p:nvSpPr>
          <p:spPr>
            <a:xfrm>
              <a:off x="13861026" y="1825626"/>
              <a:ext cx="10515600" cy="168433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/>
                <a:t>The Internet of Things (IoT) is a network of smart devices that use sensors, software, and internet connection to collect data and then connect to the internet to share these data.</a:t>
              </a:r>
              <a:endParaRPr lang="el-GR" dirty="0"/>
            </a:p>
          </p:txBody>
        </p:sp>
        <p:sp>
          <p:nvSpPr>
            <p:cNvPr id="11" name="Title 11">
              <a:extLst>
                <a:ext uri="{FF2B5EF4-FFF2-40B4-BE49-F238E27FC236}">
                  <a16:creationId xmlns:a16="http://schemas.microsoft.com/office/drawing/2014/main" id="{9E696DDE-A0BF-E288-CDAD-6FB4D91A8626}"/>
                </a:ext>
              </a:extLst>
            </p:cNvPr>
            <p:cNvSpPr txBox="1">
              <a:spLocks/>
            </p:cNvSpPr>
            <p:nvPr/>
          </p:nvSpPr>
          <p:spPr>
            <a:xfrm>
              <a:off x="13861026" y="365126"/>
              <a:ext cx="10515600" cy="132556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dirty="0"/>
                <a:t>What is Internet of Things?</a:t>
              </a:r>
              <a:endParaRPr lang="en-GB" dirty="0"/>
            </a:p>
          </p:txBody>
        </p:sp>
      </p:grpSp>
      <p:sp>
        <p:nvSpPr>
          <p:cNvPr id="5" name="Google Shape;86;p13">
            <a:extLst>
              <a:ext uri="{FF2B5EF4-FFF2-40B4-BE49-F238E27FC236}">
                <a16:creationId xmlns:a16="http://schemas.microsoft.com/office/drawing/2014/main" id="{63015B70-6F98-FCB0-B3CA-85E11A24A883}"/>
              </a:ext>
            </a:extLst>
          </p:cNvPr>
          <p:cNvSpPr txBox="1">
            <a:spLocks/>
          </p:cNvSpPr>
          <p:nvPr/>
        </p:nvSpPr>
        <p:spPr>
          <a:xfrm>
            <a:off x="1984950" y="2788495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37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37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37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37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37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37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37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37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37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l-GR" sz="1600" dirty="0"/>
              <a:t>Μάθημα ΕΠΛ421: Προγραμματισμός Συστημάτων</a:t>
            </a:r>
            <a:br>
              <a:rPr lang="el-GR" sz="1600" dirty="0"/>
            </a:br>
            <a:r>
              <a:rPr lang="el-GR" sz="1600" dirty="0"/>
              <a:t>Χειμερινό Εξάμηνο 202</a:t>
            </a:r>
            <a:r>
              <a:rPr lang="en-US" sz="1600" dirty="0"/>
              <a:t>4</a:t>
            </a:r>
            <a:endParaRPr lang="el-GR" sz="1600" dirty="0"/>
          </a:p>
          <a:p>
            <a:pPr marL="0" indent="0"/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16943707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2EC058-745E-4525-CB96-73ED10F6CD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6C229EA-47D2-3643-7306-A7C77FC78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085" y="644400"/>
            <a:ext cx="11017829" cy="55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742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849D56-0C0A-58A9-C968-F778BC43C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1">
            <a:extLst>
              <a:ext uri="{FF2B5EF4-FFF2-40B4-BE49-F238E27FC236}">
                <a16:creationId xmlns:a16="http://schemas.microsoft.com/office/drawing/2014/main" id="{46CE9080-953C-961E-27B9-981C40183C7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Create a Database</a:t>
            </a:r>
            <a:endParaRPr lang="en-GB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8761E14-211C-D237-C0A2-53F7E2C96801}"/>
              </a:ext>
            </a:extLst>
          </p:cNvPr>
          <p:cNvSpPr txBox="1">
            <a:spLocks/>
          </p:cNvSpPr>
          <p:nvPr/>
        </p:nvSpPr>
        <p:spPr>
          <a:xfrm>
            <a:off x="838200" y="1825624"/>
            <a:ext cx="10515600" cy="4260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Let’s implement a City Monitoring System!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The database will monitor a futuristic city where everything can be done with smart devices. </a:t>
            </a:r>
            <a:r>
              <a:rPr lang="en-GB" dirty="0" err="1"/>
              <a:t>IoTDB</a:t>
            </a:r>
            <a:r>
              <a:rPr lang="en-GB" dirty="0"/>
              <a:t> acts as the central database that stores, organizes, and helps </a:t>
            </a:r>
            <a:r>
              <a:rPr lang="en-GB" dirty="0" err="1"/>
              <a:t>analyze</a:t>
            </a:r>
            <a:r>
              <a:rPr lang="en-GB" dirty="0"/>
              <a:t> all the time-series data generated by these devices. The goal of the system is to improve living conditions in various areas.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2500" dirty="0">
                <a:latin typeface="Consolas" panose="020B0609020204030204" pitchFamily="49" charset="0"/>
                <a:ea typeface="Aptos" panose="020B0004020202020204" pitchFamily="34" charset="0"/>
                <a:cs typeface="Times New Roman" panose="02020603050405020304" pitchFamily="18" charset="0"/>
              </a:rPr>
              <a:t>CREATE DATABASE </a:t>
            </a:r>
            <a:r>
              <a:rPr lang="en-GB" sz="2500" dirty="0" err="1">
                <a:latin typeface="Consolas" panose="020B0609020204030204" pitchFamily="49" charset="0"/>
                <a:ea typeface="Aptos" panose="020B0004020202020204" pitchFamily="34" charset="0"/>
                <a:cs typeface="Times New Roman" panose="02020603050405020304" pitchFamily="18" charset="0"/>
              </a:rPr>
              <a:t>root.smart_city</a:t>
            </a:r>
            <a:r>
              <a:rPr lang="en-GB" sz="2500" dirty="0">
                <a:latin typeface="Consolas" panose="020B0609020204030204" pitchFamily="49" charset="0"/>
                <a:ea typeface="Aptos" panose="020B0004020202020204" pitchFamily="34" charset="0"/>
                <a:cs typeface="Times New Roman" panose="02020603050405020304" pitchFamily="18" charset="0"/>
              </a:rPr>
              <a:t>;</a:t>
            </a:r>
            <a:endParaRPr lang="en-GB" sz="25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503452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C30CE8-01D7-4DD5-BFFE-79E0478BA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A8FBAB-3518-5B96-BADF-2F96FD718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335" y="644400"/>
            <a:ext cx="10961329" cy="55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886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3C045A-0B37-4E7A-AA63-7504925A9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1">
            <a:extLst>
              <a:ext uri="{FF2B5EF4-FFF2-40B4-BE49-F238E27FC236}">
                <a16:creationId xmlns:a16="http://schemas.microsoft.com/office/drawing/2014/main" id="{4FA2A028-7D5E-463E-F928-87D363A2DAE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Entities in Database</a:t>
            </a:r>
            <a:endParaRPr lang="en-GB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6AED6F5-286B-D4CF-92B5-FE89720B0AFF}"/>
              </a:ext>
            </a:extLst>
          </p:cNvPr>
          <p:cNvSpPr txBox="1">
            <a:spLocks/>
          </p:cNvSpPr>
          <p:nvPr/>
        </p:nvSpPr>
        <p:spPr>
          <a:xfrm>
            <a:off x="838200" y="2184343"/>
            <a:ext cx="4437185" cy="35100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Streetlights</a:t>
            </a:r>
          </a:p>
          <a:p>
            <a:pPr lvl="1"/>
            <a:r>
              <a:rPr lang="en-US" dirty="0"/>
              <a:t>Status (on/off)</a:t>
            </a:r>
          </a:p>
          <a:p>
            <a:pPr lvl="1"/>
            <a:r>
              <a:rPr lang="en-US" dirty="0"/>
              <a:t>Brightness (percentage)</a:t>
            </a:r>
          </a:p>
          <a:p>
            <a:pPr lvl="1"/>
            <a:r>
              <a:rPr lang="en-US" dirty="0" err="1"/>
              <a:t>Energy_usage</a:t>
            </a:r>
            <a:r>
              <a:rPr lang="en-US" dirty="0"/>
              <a:t>(kWh)</a:t>
            </a:r>
          </a:p>
          <a:p>
            <a:r>
              <a:rPr lang="en-US" dirty="0"/>
              <a:t>Air Quality</a:t>
            </a:r>
          </a:p>
          <a:p>
            <a:pPr lvl="1"/>
            <a:r>
              <a:rPr lang="en-US" dirty="0"/>
              <a:t>Pm25 (air particulate level)</a:t>
            </a:r>
          </a:p>
          <a:p>
            <a:pPr lvl="1"/>
            <a:r>
              <a:rPr lang="en-US" dirty="0"/>
              <a:t>Temperature (</a:t>
            </a:r>
            <a:r>
              <a:rPr lang="en-US" baseline="30000" dirty="0" err="1"/>
              <a:t>o</a:t>
            </a:r>
            <a:r>
              <a:rPr lang="en-US" dirty="0" err="1"/>
              <a:t>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humidity (percentage)</a:t>
            </a:r>
          </a:p>
          <a:p>
            <a:pPr lvl="1"/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l-GR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51D52E-079C-86AB-5107-9AE933E33D4E}"/>
              </a:ext>
            </a:extLst>
          </p:cNvPr>
          <p:cNvSpPr txBox="1"/>
          <p:nvPr/>
        </p:nvSpPr>
        <p:spPr>
          <a:xfrm>
            <a:off x="6296301" y="2184343"/>
            <a:ext cx="5458101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Traffic Sensors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Vehicle_count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(vehicles/minute)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Average_speed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(km/h)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28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Aptos" panose="02110004020202020204"/>
              </a:rPr>
              <a:t>Water Quality Sensors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pH_level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(0-14)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Aptos" panose="02110004020202020204"/>
              </a:rPr>
              <a:t>Turbidity (NTU)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Aptos" panose="02110004020202020204"/>
              </a:rPr>
              <a:t>Temperature (</a:t>
            </a:r>
            <a:r>
              <a:rPr kumimoji="0" lang="en-US" sz="24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D334A0-E301-9EE2-67F3-227C1A60B8A9}"/>
              </a:ext>
            </a:extLst>
          </p:cNvPr>
          <p:cNvSpPr txBox="1"/>
          <p:nvPr/>
        </p:nvSpPr>
        <p:spPr>
          <a:xfrm>
            <a:off x="838200" y="1359993"/>
            <a:ext cx="1014027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/>
              <a:t>For this scenario, there are these entities with their respective attributes:</a:t>
            </a:r>
          </a:p>
        </p:txBody>
      </p:sp>
    </p:spTree>
    <p:extLst>
      <p:ext uri="{BB962C8B-B14F-4D97-AF65-F5344CB8AC3E}">
        <p14:creationId xmlns:p14="http://schemas.microsoft.com/office/powerpoint/2010/main" val="30884384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47EF66-4073-B8FE-B128-07DC72C98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1">
            <a:extLst>
              <a:ext uri="{FF2B5EF4-FFF2-40B4-BE49-F238E27FC236}">
                <a16:creationId xmlns:a16="http://schemas.microsoft.com/office/drawing/2014/main" id="{E14D8B26-1D45-C066-3B60-40B06B8A6742}"/>
              </a:ext>
            </a:extLst>
          </p:cNvPr>
          <p:cNvSpPr txBox="1">
            <a:spLocks/>
          </p:cNvSpPr>
          <p:nvPr/>
        </p:nvSpPr>
        <p:spPr>
          <a:xfrm>
            <a:off x="838200" y="37654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CREATE command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236A7E4-AB48-3579-257A-C0D518CDCDA4}"/>
              </a:ext>
            </a:extLst>
          </p:cNvPr>
          <p:cNvSpPr txBox="1">
            <a:spLocks/>
          </p:cNvSpPr>
          <p:nvPr/>
        </p:nvSpPr>
        <p:spPr>
          <a:xfrm>
            <a:off x="838200" y="1837047"/>
            <a:ext cx="10515600" cy="44323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500" dirty="0">
                <a:latin typeface="Consolas" panose="020B0609020204030204" pitchFamily="49" charset="0"/>
              </a:rPr>
              <a:t>CREATE </a:t>
            </a:r>
            <a:r>
              <a:rPr lang="en-GB" sz="2500" dirty="0">
                <a:solidFill>
                  <a:srgbClr val="FF0000"/>
                </a:solidFill>
                <a:latin typeface="Consolas" panose="020B0609020204030204" pitchFamily="49" charset="0"/>
              </a:rPr>
              <a:t>TIMESERIES</a:t>
            </a:r>
            <a:r>
              <a:rPr lang="en-GB" sz="2500" dirty="0">
                <a:latin typeface="Consolas" panose="020B0609020204030204" pitchFamily="49" charset="0"/>
              </a:rPr>
              <a:t> root.smart_city.streetlight001.status WITH DATATYPE=BOOLEAN, ENCODING=PLAIN;</a:t>
            </a:r>
          </a:p>
          <a:p>
            <a:r>
              <a:rPr lang="en-US" sz="2000" dirty="0">
                <a:solidFill>
                  <a:srgbClr val="FF0000"/>
                </a:solidFill>
              </a:rPr>
              <a:t>TIMESERIES</a:t>
            </a:r>
            <a:r>
              <a:rPr lang="en-US" sz="2000" dirty="0"/>
              <a:t>: Single column used in IOTDB</a:t>
            </a:r>
          </a:p>
          <a:p>
            <a:r>
              <a:rPr lang="en-US" sz="2000" dirty="0" err="1"/>
              <a:t>root.smart_city</a:t>
            </a:r>
            <a:r>
              <a:rPr lang="en-US" sz="2000" dirty="0"/>
              <a:t>: Path of database</a:t>
            </a:r>
          </a:p>
          <a:p>
            <a:r>
              <a:rPr lang="en-US" sz="2000" dirty="0"/>
              <a:t>streetlight001: Specific entity</a:t>
            </a:r>
          </a:p>
          <a:p>
            <a:r>
              <a:rPr lang="en-US" sz="2000" dirty="0"/>
              <a:t>status: Specific attribute</a:t>
            </a:r>
          </a:p>
          <a:p>
            <a:r>
              <a:rPr lang="en-US" sz="2000" dirty="0"/>
              <a:t>DATATYPE=BOOLEAN: Kind of value TIMESERIES stores.</a:t>
            </a:r>
          </a:p>
          <a:p>
            <a:r>
              <a:rPr lang="en-US" sz="2000" dirty="0"/>
              <a:t>ENCODING=PLAIN: Encoding schemes for data storing</a:t>
            </a:r>
          </a:p>
          <a:p>
            <a:endParaRPr lang="en-US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We work similarly for the other entities and their attributes.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Note: The </a:t>
            </a:r>
            <a:r>
              <a:rPr lang="en-US" sz="2000" dirty="0" err="1"/>
              <a:t>IoTDB</a:t>
            </a:r>
            <a:r>
              <a:rPr lang="en-US" sz="2000" dirty="0"/>
              <a:t> does not support traditional SQL tables. Each object should be initialized separately.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075024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38777-134A-AB5F-3CC2-1A91F53D12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1">
            <a:extLst>
              <a:ext uri="{FF2B5EF4-FFF2-40B4-BE49-F238E27FC236}">
                <a16:creationId xmlns:a16="http://schemas.microsoft.com/office/drawing/2014/main" id="{758EC885-0DF3-798E-8BDA-F810EF94E1FF}"/>
              </a:ext>
            </a:extLst>
          </p:cNvPr>
          <p:cNvSpPr txBox="1">
            <a:spLocks/>
          </p:cNvSpPr>
          <p:nvPr/>
        </p:nvSpPr>
        <p:spPr>
          <a:xfrm>
            <a:off x="838199" y="4811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Encoding schemes</a:t>
            </a:r>
            <a:endParaRPr lang="en-GB" dirty="0"/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A6DCA364-4AB3-F4AA-C3A2-0D0CBE7838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724384"/>
              </p:ext>
            </p:extLst>
          </p:nvPr>
        </p:nvGraphicFramePr>
        <p:xfrm>
          <a:off x="838199" y="1467311"/>
          <a:ext cx="10515600" cy="5120386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3504811">
                  <a:extLst>
                    <a:ext uri="{9D8B030D-6E8A-4147-A177-3AD203B41FA5}">
                      <a16:colId xmlns:a16="http://schemas.microsoft.com/office/drawing/2014/main" val="858110297"/>
                    </a:ext>
                  </a:extLst>
                </a:gridCol>
                <a:gridCol w="3504811">
                  <a:extLst>
                    <a:ext uri="{9D8B030D-6E8A-4147-A177-3AD203B41FA5}">
                      <a16:colId xmlns:a16="http://schemas.microsoft.com/office/drawing/2014/main" val="861091602"/>
                    </a:ext>
                  </a:extLst>
                </a:gridCol>
                <a:gridCol w="3505978">
                  <a:extLst>
                    <a:ext uri="{9D8B030D-6E8A-4147-A177-3AD203B41FA5}">
                      <a16:colId xmlns:a16="http://schemas.microsoft.com/office/drawing/2014/main" val="3858744854"/>
                    </a:ext>
                  </a:extLst>
                </a:gridCol>
              </a:tblGrid>
              <a:tr h="3075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Encoding</a:t>
                      </a:r>
                      <a:endParaRPr lang="en-GB" sz="2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Description</a:t>
                      </a:r>
                      <a:endParaRPr lang="en-GB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Best for</a:t>
                      </a:r>
                      <a:endParaRPr lang="en-GB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2969268"/>
                  </a:ext>
                </a:extLst>
              </a:tr>
              <a:tr h="626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PLAIN</a:t>
                      </a:r>
                      <a:endParaRPr lang="en-GB" sz="2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Stores values directly without encoding</a:t>
                      </a:r>
                      <a:endParaRPr lang="en-GB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Data with no obvious patterns</a:t>
                      </a:r>
                      <a:endParaRPr lang="en-GB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9363031"/>
                  </a:ext>
                </a:extLst>
              </a:tr>
              <a:tr h="626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RLE</a:t>
                      </a:r>
                      <a:endParaRPr lang="en-GB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Compresses repeated values efficiently</a:t>
                      </a:r>
                      <a:endParaRPr lang="en-GB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Data with repeated or constant values</a:t>
                      </a:r>
                      <a:endParaRPr lang="en-GB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8532961"/>
                  </a:ext>
                </a:extLst>
              </a:tr>
              <a:tr h="12629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GORILLA</a:t>
                      </a:r>
                      <a:endParaRPr lang="en-GB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A time-series-specific encoding based on Facebook’s Gorilla paper, optimized for numeric data</a:t>
                      </a:r>
                      <a:endParaRPr lang="en-GB" sz="2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Numeric data with small deltas</a:t>
                      </a:r>
                      <a:endParaRPr lang="en-GB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6316325"/>
                  </a:ext>
                </a:extLst>
              </a:tr>
              <a:tr h="9444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TS_2DIFF</a:t>
                      </a:r>
                      <a:endParaRPr lang="en-GB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Stores only the difference between consecutive values, with good compression</a:t>
                      </a:r>
                      <a:endParaRPr lang="en-GB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Slowly changing numeric data</a:t>
                      </a:r>
                      <a:endParaRPr lang="en-GB" sz="2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7335372"/>
                  </a:ext>
                </a:extLst>
              </a:tr>
              <a:tr h="626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BITMAP</a:t>
                      </a:r>
                      <a:endParaRPr lang="en-GB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Encoding binary data efficiently</a:t>
                      </a:r>
                      <a:endParaRPr lang="en-GB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Boolean or binary data</a:t>
                      </a:r>
                      <a:endParaRPr lang="en-GB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0967662"/>
                  </a:ext>
                </a:extLst>
              </a:tr>
              <a:tr h="626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DICTIONARY</a:t>
                      </a:r>
                      <a:endParaRPr lang="en-GB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Assigns unique codes to repeated string values</a:t>
                      </a:r>
                      <a:endParaRPr lang="en-GB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Strings with repeated patterns</a:t>
                      </a:r>
                      <a:endParaRPr lang="en-GB" sz="2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6054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41287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3A2748-BE80-B71A-195F-5943CA056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FE97BE-7CB1-DB5B-CFBB-B8167896B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272" y="644400"/>
            <a:ext cx="11109455" cy="55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322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3CEB40-897A-2F6D-1D55-25ABC28D3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17EC70-4E39-A176-B6B8-44FACC69E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23" y="644400"/>
            <a:ext cx="11237954" cy="55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351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45824D-41B6-0A70-F31D-796641316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1">
            <a:extLst>
              <a:ext uri="{FF2B5EF4-FFF2-40B4-BE49-F238E27FC236}">
                <a16:creationId xmlns:a16="http://schemas.microsoft.com/office/drawing/2014/main" id="{5CD5BD4F-7258-A3E9-599C-FCA1FB9E32F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CREATE</a:t>
            </a:r>
            <a:endParaRPr lang="en-GB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1A4CC634-7154-8936-C93F-2F4D9ACA7B0C}"/>
              </a:ext>
            </a:extLst>
          </p:cNvPr>
          <p:cNvSpPr txBox="1">
            <a:spLocks/>
          </p:cNvSpPr>
          <p:nvPr/>
        </p:nvSpPr>
        <p:spPr>
          <a:xfrm>
            <a:off x="2179236" y="1426369"/>
            <a:ext cx="7833527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000" dirty="0">
                <a:latin typeface="Consolas" panose="020B0609020204030204" pitchFamily="49" charset="0"/>
              </a:rPr>
              <a:t>-- Streetlights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000" dirty="0">
                <a:latin typeface="Consolas" panose="020B0609020204030204" pitchFamily="49" charset="0"/>
              </a:rPr>
              <a:t>CREATE TIMESERIES root.smart_city.streetlights.streetlight001.status WITH DATATYPE=BOOLEAN, ENCODING=PLAIN;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000" dirty="0">
                <a:latin typeface="Consolas" panose="020B0609020204030204" pitchFamily="49" charset="0"/>
              </a:rPr>
              <a:t>CREATE TIMESERIES root.smart_city.streetlights.streetlight001.brightness WITH DATATYPE=FLOAT, ENCODING=RLE;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000" dirty="0">
                <a:latin typeface="Consolas" panose="020B0609020204030204" pitchFamily="49" charset="0"/>
              </a:rPr>
              <a:t>CREATE TIMESERIES root.smart_city.streetlights.streetlight001.energy_usage WITH DATATYPE=FLOAT, ENCODING=RLE;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000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000" dirty="0">
                <a:latin typeface="Consolas" panose="020B0609020204030204" pitchFamily="49" charset="0"/>
              </a:rPr>
              <a:t>-- Air Quality Sensors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000" dirty="0">
                <a:latin typeface="Consolas" panose="020B0609020204030204" pitchFamily="49" charset="0"/>
              </a:rPr>
              <a:t>CREATE TIMESERIES root.smart_city.air_quality.sensor001.pm25 WITH DATATYPE=FLOAT, ENCODING=RLE;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000" dirty="0">
                <a:latin typeface="Consolas" panose="020B0609020204030204" pitchFamily="49" charset="0"/>
              </a:rPr>
              <a:t>CREATE TIMESERIES root.smart_city.air_quality.sensor001.pm10 WITH DATATYPE=FLOAT, ENCODING=RLE;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000" dirty="0">
                <a:latin typeface="Consolas" panose="020B0609020204030204" pitchFamily="49" charset="0"/>
              </a:rPr>
              <a:t>CREATE TIMESERIES root.smart_city.air_quality.sensor001.temperature WITH DATATYPE=FLOAT, ENCODING=RLE;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000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000" dirty="0">
                <a:latin typeface="Consolas" panose="020B0609020204030204" pitchFamily="49" charset="0"/>
              </a:rPr>
              <a:t>-- Traffic Cameras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000" dirty="0">
                <a:latin typeface="Consolas" panose="020B0609020204030204" pitchFamily="49" charset="0"/>
              </a:rPr>
              <a:t>CREATE TIMESERIES root.smart_city.traffic.sensor001.vehicle_count WITH DATATYPE=INT32, ENCODING=RLE;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000" dirty="0">
                <a:latin typeface="Consolas" panose="020B0609020204030204" pitchFamily="49" charset="0"/>
              </a:rPr>
              <a:t>CREATE TIMESERIES root.smart_city.traffic.sensor001.average_speed WITH DATATYPE=FLOAT, ENCODING=RLE;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000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000" dirty="0">
                <a:latin typeface="Consolas" panose="020B0609020204030204" pitchFamily="49" charset="0"/>
              </a:rPr>
              <a:t>-- Water Quality Sensors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000" dirty="0">
                <a:latin typeface="Consolas" panose="020B0609020204030204" pitchFamily="49" charset="0"/>
              </a:rPr>
              <a:t>CREATE TIMESERIES root.smart_city.water_quality.sensor001.pH_level WITH DATATYPE=FLOAT, ENCODING=RLE;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000" dirty="0">
                <a:latin typeface="Consolas" panose="020B0609020204030204" pitchFamily="49" charset="0"/>
              </a:rPr>
              <a:t>CREATE TIMESERIES root.smart_city.water_quality.sensor001.turbidity WITH DATATYPE=FLOAT, ENCODING=RLE;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000" dirty="0">
                <a:latin typeface="Consolas" panose="020B0609020204030204" pitchFamily="49" charset="0"/>
              </a:rPr>
              <a:t>CREATE TIMESERIES root.smart_city.water_quality.sensor001.temperature WITH DATATYPE=FLOAT, ENCODING=RLE;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0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2365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5C4371-6AFE-8404-887A-A500F4006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1">
            <a:extLst>
              <a:ext uri="{FF2B5EF4-FFF2-40B4-BE49-F238E27FC236}">
                <a16:creationId xmlns:a16="http://schemas.microsoft.com/office/drawing/2014/main" id="{D5C79074-72D4-A86B-9057-3D2A03F561E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CREATE Script</a:t>
            </a:r>
            <a:endParaRPr lang="en-GB" dirty="0"/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C6ACD030-5991-A2F8-29F2-42419C24A6DC}"/>
              </a:ext>
            </a:extLst>
          </p:cNvPr>
          <p:cNvSpPr txBox="1">
            <a:spLocks/>
          </p:cNvSpPr>
          <p:nvPr/>
        </p:nvSpPr>
        <p:spPr>
          <a:xfrm>
            <a:off x="838200" y="1666928"/>
            <a:ext cx="10515600" cy="49643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To add more sensors of each entity, a script can be created.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/>
              <a:t>File: </a:t>
            </a:r>
            <a:r>
              <a:rPr lang="en-GB" b="1"/>
              <a:t>create_timeseries.sql </a:t>
            </a:r>
            <a:r>
              <a:rPr lang="en-GB"/>
              <a:t>with the below script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>
                <a:latin typeface="Consolas" panose="020B0609020204030204" pitchFamily="49" charset="0"/>
              </a:rPr>
              <a:t>--Second Sensor--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>
                <a:latin typeface="Consolas" panose="020B0609020204030204" pitchFamily="49" charset="0"/>
              </a:rPr>
              <a:t>CREATE TIMESERIES root.smart_city.streetlights.streetlight002.status WITH DATATYPE=BOOLEAN, ENCODING=PLAIN;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>
                <a:latin typeface="Consolas" panose="020B0609020204030204" pitchFamily="49" charset="0"/>
              </a:rPr>
              <a:t>CREATE TIMESERIES root.smart_city.streetlights.streetlight002.brightness WITH DATATYPE=FLOAT, ENCODING=RLE;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>
                <a:latin typeface="Consolas" panose="020B0609020204030204" pitchFamily="49" charset="0"/>
              </a:rPr>
              <a:t>CREATE TIMESERIES root.smart_city.streetlights.streetlight002.energy_usage WITH DATATYPE=FLOAT, ENCODING=RLE;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>
                <a:latin typeface="Consolas" panose="020B0609020204030204" pitchFamily="49" charset="0"/>
              </a:rPr>
              <a:t>--Third Sensor--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>
                <a:latin typeface="Consolas" panose="020B0609020204030204" pitchFamily="49" charset="0"/>
              </a:rPr>
              <a:t>CREATE TIMESERIES root.smart_city.streetlights.streetlight003.status WITH DATATYPE=BOOLEAN, ENCODING=PLAIN;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>
                <a:latin typeface="Consolas" panose="020B0609020204030204" pitchFamily="49" charset="0"/>
              </a:rPr>
              <a:t>CREATE TIMESERIES root.smart_city.streetlights.streetlight003.brightness WITH DATATYPE=FLOAT, ENCODING=RLE;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>
                <a:latin typeface="Consolas" panose="020B0609020204030204" pitchFamily="49" charset="0"/>
              </a:rPr>
              <a:t>CREATE TIMESERIES root.smart_city.streetlights.streetlight003.energy_usage WITH DATATYPE=FLOAT, ENCODING=RLE;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>
                <a:latin typeface="Consolas" panose="020B0609020204030204" pitchFamily="49" charset="0"/>
              </a:rPr>
              <a:t>--Repeat for others—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40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700"/>
              <a:t>Now when starting the client, run: $./sbin/start-cli.sh -h 127.0.0.1 -p 6667 -u root -pw root -f </a:t>
            </a:r>
            <a:r>
              <a:rPr lang="en-US" sz="1700" b="1"/>
              <a:t>create_timeseries.sql</a:t>
            </a:r>
            <a:endParaRPr lang="en-US" sz="1700" b="1" dirty="0"/>
          </a:p>
        </p:txBody>
      </p:sp>
    </p:spTree>
    <p:extLst>
      <p:ext uri="{BB962C8B-B14F-4D97-AF65-F5344CB8AC3E}">
        <p14:creationId xmlns:p14="http://schemas.microsoft.com/office/powerpoint/2010/main" val="26923813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284E8-B79A-4538-A0C7-FC226A33A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26D01E-9B36-4B47-8C99-9FCBE1ECCC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Internet of Things</a:t>
            </a:r>
          </a:p>
          <a:p>
            <a:r>
              <a:rPr lang="en-US" dirty="0"/>
              <a:t>Internet of Things Database</a:t>
            </a:r>
          </a:p>
          <a:p>
            <a:r>
              <a:rPr lang="en-US" dirty="0"/>
              <a:t>Apache </a:t>
            </a:r>
            <a:r>
              <a:rPr lang="en-US" dirty="0" err="1"/>
              <a:t>IoTDB</a:t>
            </a:r>
            <a:endParaRPr lang="el-GR" dirty="0"/>
          </a:p>
          <a:p>
            <a:r>
              <a:rPr lang="en-US" dirty="0"/>
              <a:t>Query Language</a:t>
            </a:r>
            <a:endParaRPr lang="el-GR" dirty="0"/>
          </a:p>
          <a:p>
            <a:r>
              <a:rPr lang="en-US" dirty="0"/>
              <a:t>Setup</a:t>
            </a:r>
          </a:p>
          <a:p>
            <a:r>
              <a:rPr lang="en-US" dirty="0"/>
              <a:t>CREATE</a:t>
            </a:r>
            <a:endParaRPr lang="el-GR" dirty="0"/>
          </a:p>
          <a:p>
            <a:r>
              <a:rPr lang="en-US" dirty="0"/>
              <a:t>INSERT</a:t>
            </a:r>
          </a:p>
          <a:p>
            <a:r>
              <a:rPr lang="en-US" dirty="0"/>
              <a:t>Queries</a:t>
            </a:r>
            <a:endParaRPr lang="el-GR" dirty="0"/>
          </a:p>
          <a:p>
            <a:r>
              <a:rPr lang="en-US" dirty="0"/>
              <a:t>Users</a:t>
            </a:r>
          </a:p>
          <a:p>
            <a:r>
              <a:rPr lang="en-US" dirty="0"/>
              <a:t>Functions</a:t>
            </a:r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9C9D6-1F63-4810-8F10-C97E8399A9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95858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8905A-DC09-B677-A905-71EA93D23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1">
            <a:extLst>
              <a:ext uri="{FF2B5EF4-FFF2-40B4-BE49-F238E27FC236}">
                <a16:creationId xmlns:a16="http://schemas.microsoft.com/office/drawing/2014/main" id="{B1DEEC31-85DB-04EC-6A75-185F2910FFB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Alternative</a:t>
            </a:r>
            <a:endParaRPr lang="en-GB" dirty="0"/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401BFA8C-A519-350B-07FD-1FE652BBCAED}"/>
              </a:ext>
            </a:extLst>
          </p:cNvPr>
          <p:cNvSpPr txBox="1">
            <a:spLocks/>
          </p:cNvSpPr>
          <p:nvPr/>
        </p:nvSpPr>
        <p:spPr>
          <a:xfrm>
            <a:off x="421976" y="1385574"/>
            <a:ext cx="4798925" cy="49643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700" b="1"/>
              <a:t>Bash Script: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700" b="1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700">
                <a:latin typeface="Consolas" panose="020B0609020204030204" pitchFamily="49" charset="0"/>
              </a:rPr>
              <a:t>#!/bin/bash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700">
                <a:latin typeface="Consolas" panose="020B0609020204030204" pitchFamily="49" charset="0"/>
              </a:rPr>
              <a:t>commands=(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700">
                <a:latin typeface="Consolas" panose="020B0609020204030204" pitchFamily="49" charset="0"/>
              </a:rPr>
              <a:t>    "CREATE TIMESERIES root.smart_city.streetlights.streetlight001.status WITH DATATYPE=BOOLEAN, ENCODING=PLAIN;"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700">
                <a:latin typeface="Consolas" panose="020B0609020204030204" pitchFamily="49" charset="0"/>
              </a:rPr>
              <a:t>    "CREATE TIMESERIES root.smart_city.streetlights.streetlight001.brightness WITH DATATYPE=FLOAT, ENCODING=RLE;"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700">
                <a:latin typeface="Consolas" panose="020B0609020204030204" pitchFamily="49" charset="0"/>
              </a:rPr>
              <a:t>    "CREATE TIMESERIES root.smart_city.streetlights.streetlight001.energy_usage WITH DATATYPE=FLOAT, ENCODING=RLE;"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700">
                <a:latin typeface="Consolas" panose="020B0609020204030204" pitchFamily="49" charset="0"/>
              </a:rPr>
              <a:t>    # Add more commands here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700">
                <a:latin typeface="Consolas" panose="020B0609020204030204" pitchFamily="49" charset="0"/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70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700">
                <a:latin typeface="Consolas" panose="020B0609020204030204" pitchFamily="49" charset="0"/>
              </a:rPr>
              <a:t>for cmd in "${commands[@]}"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700">
                <a:latin typeface="Consolas" panose="020B0609020204030204" pitchFamily="49" charset="0"/>
              </a:rPr>
              <a:t>do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700">
                <a:latin typeface="Consolas" panose="020B0609020204030204" pitchFamily="49" charset="0"/>
              </a:rPr>
              <a:t>    ./sbin/start-cli.sh -h 127.0.0.1 -p 6667 -u root -pw root -e "$cmd"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700">
                <a:latin typeface="Consolas" panose="020B0609020204030204" pitchFamily="49" charset="0"/>
              </a:rPr>
              <a:t>done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7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008A32-CD94-1269-2484-D8F46743EAA6}"/>
              </a:ext>
            </a:extLst>
          </p:cNvPr>
          <p:cNvSpPr txBox="1"/>
          <p:nvPr/>
        </p:nvSpPr>
        <p:spPr>
          <a:xfrm>
            <a:off x="6015614" y="436344"/>
            <a:ext cx="5416437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Python Script: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from </a:t>
            </a:r>
            <a:r>
              <a:rPr lang="en-GB" sz="1400" dirty="0" err="1">
                <a:latin typeface="Consolas" panose="020B0609020204030204" pitchFamily="49" charset="0"/>
              </a:rPr>
              <a:t>iotdb.Session</a:t>
            </a:r>
            <a:r>
              <a:rPr lang="en-GB" sz="1400" dirty="0">
                <a:latin typeface="Consolas" panose="020B0609020204030204" pitchFamily="49" charset="0"/>
              </a:rPr>
              <a:t> import Session</a:t>
            </a:r>
          </a:p>
          <a:p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# Connect to </a:t>
            </a:r>
            <a:r>
              <a:rPr lang="en-GB" sz="1400" dirty="0" err="1">
                <a:latin typeface="Consolas" panose="020B0609020204030204" pitchFamily="49" charset="0"/>
              </a:rPr>
              <a:t>IoTDB</a:t>
            </a:r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session = Session("127.0.0.1", 6667, "root", "root")</a:t>
            </a:r>
          </a:p>
          <a:p>
            <a:r>
              <a:rPr lang="en-GB" sz="1400" dirty="0" err="1">
                <a:latin typeface="Consolas" panose="020B0609020204030204" pitchFamily="49" charset="0"/>
              </a:rPr>
              <a:t>session.open</a:t>
            </a:r>
            <a:r>
              <a:rPr lang="en-GB" sz="1400" dirty="0">
                <a:latin typeface="Consolas" panose="020B0609020204030204" pitchFamily="49" charset="0"/>
              </a:rPr>
              <a:t>(False)</a:t>
            </a:r>
          </a:p>
          <a:p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# List of timeseries to create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commands = [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  "CREATE TIMESERIES root.smart_city.streetlights.streetlight001.status WITH DATATYPE=BOOLEAN, ENCODING=PLAIN;",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  "CREATE TIMESERIES root.smart_city.streetlights.streetlight001.brightness WITH DATATYPE=FLOAT, ENCODING=RLE;",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  "CREATE TIMESERIES root.smart_city.streetlights.streetlight001.energy_usage WITH DATATYPE=FLOAT, ENCODING=RLE;",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  # Add all other commands here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]</a:t>
            </a:r>
          </a:p>
          <a:p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# Execute each command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try: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  for command in commands: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      </a:t>
            </a:r>
            <a:r>
              <a:rPr lang="en-GB" sz="1400" dirty="0" err="1">
                <a:latin typeface="Consolas" panose="020B0609020204030204" pitchFamily="49" charset="0"/>
              </a:rPr>
              <a:t>session.execute_non_query</a:t>
            </a:r>
            <a:r>
              <a:rPr lang="en-GB" sz="1400" dirty="0">
                <a:latin typeface="Consolas" panose="020B0609020204030204" pitchFamily="49" charset="0"/>
              </a:rPr>
              <a:t>(command)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      print(</a:t>
            </a:r>
            <a:r>
              <a:rPr lang="en-GB" sz="1400" dirty="0" err="1">
                <a:latin typeface="Consolas" panose="020B0609020204030204" pitchFamily="49" charset="0"/>
              </a:rPr>
              <a:t>f"Executed</a:t>
            </a:r>
            <a:r>
              <a:rPr lang="en-GB" sz="1400" dirty="0">
                <a:latin typeface="Consolas" panose="020B0609020204030204" pitchFamily="49" charset="0"/>
              </a:rPr>
              <a:t>: {command}")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finally: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  </a:t>
            </a:r>
            <a:r>
              <a:rPr lang="en-GB" sz="1400" dirty="0" err="1">
                <a:latin typeface="Consolas" panose="020B0609020204030204" pitchFamily="49" charset="0"/>
              </a:rPr>
              <a:t>session.close</a:t>
            </a:r>
            <a:r>
              <a:rPr lang="en-GB" sz="1400" dirty="0">
                <a:latin typeface="Consolas" panose="020B0609020204030204" pitchFamily="49" charset="0"/>
              </a:rPr>
              <a:t>()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13882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7691A-FC50-E422-D5FD-CE4D3A7574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D7A80D-C95B-4BCE-0338-8E2054D21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251" y="644400"/>
            <a:ext cx="11167497" cy="55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3237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43F606-ADBF-E895-6B32-6091E147B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A60CEC-1D61-2D0F-CC48-CB9422803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040" y="644400"/>
            <a:ext cx="11097919" cy="55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0303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0F5A0F-15BC-48B5-5742-6E92EAC86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1">
            <a:extLst>
              <a:ext uri="{FF2B5EF4-FFF2-40B4-BE49-F238E27FC236}">
                <a16:creationId xmlns:a16="http://schemas.microsoft.com/office/drawing/2014/main" id="{51959B98-099D-2853-C2A8-E975943C97B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INSERT command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6E7F2C9-9218-C917-6DD6-ED491708D89C}"/>
              </a:ext>
            </a:extLst>
          </p:cNvPr>
          <p:cNvSpPr txBox="1">
            <a:spLocks/>
          </p:cNvSpPr>
          <p:nvPr/>
        </p:nvSpPr>
        <p:spPr>
          <a:xfrm>
            <a:off x="838200" y="1825624"/>
            <a:ext cx="10515600" cy="443293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500" dirty="0"/>
              <a:t>Each time data is inserted to an entity, the timestamp is saved. </a:t>
            </a:r>
            <a:r>
              <a:rPr lang="en-GB" sz="2500" dirty="0" err="1"/>
              <a:t>IoTDB</a:t>
            </a:r>
            <a:r>
              <a:rPr lang="en-GB" sz="2500" dirty="0"/>
              <a:t> is a time-series database.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5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2500" dirty="0">
                <a:latin typeface="Consolas" panose="020B0609020204030204" pitchFamily="49" charset="0"/>
              </a:rPr>
              <a:t>1. INSERT INTO root.smart_city.streetlight001(timestamp, status, brightness, </a:t>
            </a:r>
            <a:r>
              <a:rPr lang="en-GB" sz="2500" dirty="0" err="1">
                <a:latin typeface="Consolas" panose="020B0609020204030204" pitchFamily="49" charset="0"/>
              </a:rPr>
              <a:t>energy_usage</a:t>
            </a:r>
            <a:r>
              <a:rPr lang="en-GB" sz="2500" dirty="0">
                <a:latin typeface="Consolas" panose="020B0609020204030204" pitchFamily="49" charset="0"/>
              </a:rPr>
              <a:t>) VALUES(1672531200000, true, 75.0, 1.5);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2500" dirty="0">
                <a:latin typeface="Consolas" panose="020B0609020204030204" pitchFamily="49" charset="0"/>
              </a:rPr>
              <a:t>2. INSERT INTO root.smart_city.streetlight001(timestamp, status, brightness, </a:t>
            </a:r>
            <a:r>
              <a:rPr lang="en-GB" sz="2500" dirty="0" err="1">
                <a:latin typeface="Consolas" panose="020B0609020204030204" pitchFamily="49" charset="0"/>
              </a:rPr>
              <a:t>energy_usage</a:t>
            </a:r>
            <a:r>
              <a:rPr lang="en-GB" sz="2500" dirty="0">
                <a:latin typeface="Consolas" panose="020B0609020204030204" pitchFamily="49" charset="0"/>
              </a:rPr>
              <a:t>) VALUES(1672531260000, true, 50.0, 1.2);</a:t>
            </a:r>
            <a:endParaRPr lang="en-US" sz="2000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Similar logic is applied for the other entities as well.</a:t>
            </a:r>
          </a:p>
        </p:txBody>
      </p:sp>
    </p:spTree>
    <p:extLst>
      <p:ext uri="{BB962C8B-B14F-4D97-AF65-F5344CB8AC3E}">
        <p14:creationId xmlns:p14="http://schemas.microsoft.com/office/powerpoint/2010/main" val="29266228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1A90C2-395E-8B6E-17AF-9BCB87CCD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1">
            <a:extLst>
              <a:ext uri="{FF2B5EF4-FFF2-40B4-BE49-F238E27FC236}">
                <a16:creationId xmlns:a16="http://schemas.microsoft.com/office/drawing/2014/main" id="{CEC67866-0849-3741-CD37-E49963042BE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INSERT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797B4E-CCA6-0716-1D79-8C456EBE652F}"/>
              </a:ext>
            </a:extLst>
          </p:cNvPr>
          <p:cNvSpPr txBox="1"/>
          <p:nvPr/>
        </p:nvSpPr>
        <p:spPr>
          <a:xfrm>
            <a:off x="6602576" y="1614608"/>
            <a:ext cx="5203147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-- Traffic Cameras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INSERT INTO root.smart_city.traffic.sensor001(timestamp, </a:t>
            </a:r>
            <a:r>
              <a:rPr lang="en-US" sz="1400" dirty="0" err="1">
                <a:latin typeface="Consolas" panose="020B0609020204030204" pitchFamily="49" charset="0"/>
              </a:rPr>
              <a:t>vehicle_count</a:t>
            </a:r>
            <a:r>
              <a:rPr lang="en-US" sz="1400" dirty="0">
                <a:latin typeface="Consolas" panose="020B0609020204030204" pitchFamily="49" charset="0"/>
              </a:rPr>
              <a:t>, </a:t>
            </a:r>
            <a:r>
              <a:rPr lang="en-US" sz="1400" dirty="0" err="1">
                <a:latin typeface="Consolas" panose="020B0609020204030204" pitchFamily="49" charset="0"/>
              </a:rPr>
              <a:t>average_speed</a:t>
            </a:r>
            <a:r>
              <a:rPr lang="en-US" sz="1400" dirty="0"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VALUES(1672531200000, 35, 45.0);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INSERT INTO root.smart_city.traffic.sensor001(timestamp, </a:t>
            </a:r>
            <a:r>
              <a:rPr lang="en-US" sz="1400" dirty="0" err="1">
                <a:latin typeface="Consolas" panose="020B0609020204030204" pitchFamily="49" charset="0"/>
              </a:rPr>
              <a:t>vehicle_count</a:t>
            </a:r>
            <a:r>
              <a:rPr lang="en-US" sz="1400" dirty="0">
                <a:latin typeface="Consolas" panose="020B0609020204030204" pitchFamily="49" charset="0"/>
              </a:rPr>
              <a:t>, </a:t>
            </a:r>
            <a:r>
              <a:rPr lang="en-US" sz="1400" dirty="0" err="1">
                <a:latin typeface="Consolas" panose="020B0609020204030204" pitchFamily="49" charset="0"/>
              </a:rPr>
              <a:t>average_speed</a:t>
            </a:r>
            <a:r>
              <a:rPr lang="en-US" sz="1400" dirty="0"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VALUES(1672531260000, 60, 30.5);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-- Water Quality Sensors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INSERT INTO root.smart_city.water_quality.sensor001(timestamp, </a:t>
            </a:r>
            <a:r>
              <a:rPr lang="en-US" sz="1400" dirty="0" err="1">
                <a:latin typeface="Consolas" panose="020B0609020204030204" pitchFamily="49" charset="0"/>
              </a:rPr>
              <a:t>pH_level</a:t>
            </a:r>
            <a:r>
              <a:rPr lang="en-US" sz="1400" dirty="0">
                <a:latin typeface="Consolas" panose="020B0609020204030204" pitchFamily="49" charset="0"/>
              </a:rPr>
              <a:t>, turbidity, temperature)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VALUES(1672531200000, 7.5, 3.2, 20.0);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INSERT INTO root.smart_city.water_quality.sensor001(timestamp, </a:t>
            </a:r>
            <a:r>
              <a:rPr lang="en-US" sz="1400" dirty="0" err="1">
                <a:latin typeface="Consolas" panose="020B0609020204030204" pitchFamily="49" charset="0"/>
              </a:rPr>
              <a:t>pH_level</a:t>
            </a:r>
            <a:r>
              <a:rPr lang="en-US" sz="1400" dirty="0">
                <a:latin typeface="Consolas" panose="020B0609020204030204" pitchFamily="49" charset="0"/>
              </a:rPr>
              <a:t>, turbidity, temperature)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VALUES(1672531260000, 8.1, 5.0, 21.5);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60CE816-3DBA-163F-6B90-1D7092E795BE}"/>
              </a:ext>
            </a:extLst>
          </p:cNvPr>
          <p:cNvSpPr txBox="1"/>
          <p:nvPr/>
        </p:nvSpPr>
        <p:spPr>
          <a:xfrm>
            <a:off x="522892" y="1614607"/>
            <a:ext cx="5787851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-- Streetlights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INSERT INTO root.smart_city.streetlights.streetlight001(timestamp, status, brightness, </a:t>
            </a:r>
            <a:r>
              <a:rPr lang="en-US" sz="1400" dirty="0" err="1">
                <a:latin typeface="Consolas" panose="020B0609020204030204" pitchFamily="49" charset="0"/>
              </a:rPr>
              <a:t>energy_usage</a:t>
            </a:r>
            <a:r>
              <a:rPr lang="en-US" sz="1400" dirty="0"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VALUES(1672531200000, true, 80.0, 1.6);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INSERT INTO root.smart_city.streetlights.streetlight001(timestamp, status, brightness, </a:t>
            </a:r>
            <a:r>
              <a:rPr lang="en-US" sz="1400" dirty="0" err="1">
                <a:latin typeface="Consolas" panose="020B0609020204030204" pitchFamily="49" charset="0"/>
              </a:rPr>
              <a:t>energy_usage</a:t>
            </a:r>
            <a:r>
              <a:rPr lang="en-US" sz="1400" dirty="0"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VALUES(1672531260000, false, 0.0, 0.0);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-- Air Quality Sensors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INSERT INTO root.smart_city.air_quality.sensor001(timestamp, pm25, pm10, temperature)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VALUES(1672531200000, 45.0, 75.0, 25.5);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INSERT INTO root.smart_city.air_quality.sensor001(timestamp, pm25, pm10, temperature)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VALUES(1672531260000, 120.5, 200.0, 27.0);</a:t>
            </a:r>
          </a:p>
        </p:txBody>
      </p:sp>
    </p:spTree>
    <p:extLst>
      <p:ext uri="{BB962C8B-B14F-4D97-AF65-F5344CB8AC3E}">
        <p14:creationId xmlns:p14="http://schemas.microsoft.com/office/powerpoint/2010/main" val="21074013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1A90C2-395E-8B6E-17AF-9BCB87CCD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8911CF-E667-35F6-C7B7-A79545545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01" y="644400"/>
            <a:ext cx="11132598" cy="55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0543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F9897-98A0-EF26-C128-5A18F7CCB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1">
            <a:extLst>
              <a:ext uri="{FF2B5EF4-FFF2-40B4-BE49-F238E27FC236}">
                <a16:creationId xmlns:a16="http://schemas.microsoft.com/office/drawing/2014/main" id="{F2DE4E16-51BF-6AAD-A5A8-713AC388785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Bulk INSERT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33D29F-673B-A700-5BAC-00EB9CF46C51}"/>
              </a:ext>
            </a:extLst>
          </p:cNvPr>
          <p:cNvSpPr txBox="1"/>
          <p:nvPr/>
        </p:nvSpPr>
        <p:spPr>
          <a:xfrm>
            <a:off x="346834" y="1509157"/>
            <a:ext cx="6001824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latin typeface="Consolas" panose="020B0609020204030204" pitchFamily="49" charset="0"/>
              </a:rPr>
              <a:t>import random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import </a:t>
            </a:r>
            <a:r>
              <a:rPr lang="en-GB" sz="1400" dirty="0" err="1">
                <a:latin typeface="Consolas" panose="020B0609020204030204" pitchFamily="49" charset="0"/>
              </a:rPr>
              <a:t>timefrom</a:t>
            </a:r>
            <a:r>
              <a:rPr lang="en-GB" sz="1400" dirty="0">
                <a:latin typeface="Consolas" panose="020B0609020204030204" pitchFamily="49" charset="0"/>
              </a:rPr>
              <a:t> </a:t>
            </a:r>
            <a:r>
              <a:rPr lang="en-GB" sz="1400" dirty="0" err="1">
                <a:latin typeface="Consolas" panose="020B0609020204030204" pitchFamily="49" charset="0"/>
              </a:rPr>
              <a:t>iotdb.Session</a:t>
            </a:r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import Session</a:t>
            </a:r>
          </a:p>
          <a:p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# Connect to </a:t>
            </a:r>
            <a:r>
              <a:rPr lang="en-GB" sz="1400" dirty="0" err="1">
                <a:latin typeface="Consolas" panose="020B0609020204030204" pitchFamily="49" charset="0"/>
              </a:rPr>
              <a:t>IoTDB</a:t>
            </a:r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session = Session("127.0.0.1", 6667, "root", "root")</a:t>
            </a:r>
          </a:p>
          <a:p>
            <a:r>
              <a:rPr lang="en-GB" sz="1400" dirty="0" err="1">
                <a:latin typeface="Consolas" panose="020B0609020204030204" pitchFamily="49" charset="0"/>
              </a:rPr>
              <a:t>session.open</a:t>
            </a:r>
            <a:r>
              <a:rPr lang="en-GB" sz="1400" dirty="0">
                <a:latin typeface="Consolas" panose="020B0609020204030204" pitchFamily="49" charset="0"/>
              </a:rPr>
              <a:t>(False)</a:t>
            </a:r>
          </a:p>
          <a:p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# Helper functions to generate random data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def </a:t>
            </a:r>
            <a:r>
              <a:rPr lang="en-GB" sz="1400" dirty="0" err="1">
                <a:latin typeface="Consolas" panose="020B0609020204030204" pitchFamily="49" charset="0"/>
              </a:rPr>
              <a:t>generate_streetlight_data</a:t>
            </a:r>
            <a:r>
              <a:rPr lang="en-GB" sz="1400" dirty="0">
                <a:latin typeface="Consolas" panose="020B0609020204030204" pitchFamily="49" charset="0"/>
              </a:rPr>
              <a:t>():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return {</a:t>
            </a:r>
          </a:p>
          <a:p>
            <a:pPr lvl="1"/>
            <a:r>
              <a:rPr lang="en-GB" sz="1400" dirty="0">
                <a:latin typeface="Consolas" panose="020B0609020204030204" pitchFamily="49" charset="0"/>
              </a:rPr>
              <a:t>"status": </a:t>
            </a:r>
            <a:r>
              <a:rPr lang="en-GB" sz="1400" dirty="0" err="1">
                <a:latin typeface="Consolas" panose="020B0609020204030204" pitchFamily="49" charset="0"/>
              </a:rPr>
              <a:t>random.choice</a:t>
            </a:r>
            <a:r>
              <a:rPr lang="en-GB" sz="1400" dirty="0">
                <a:latin typeface="Consolas" panose="020B0609020204030204" pitchFamily="49" charset="0"/>
              </a:rPr>
              <a:t>([True, False]), </a:t>
            </a:r>
          </a:p>
          <a:p>
            <a:pPr lvl="1"/>
            <a:r>
              <a:rPr lang="en-GB" sz="1400" dirty="0">
                <a:latin typeface="Consolas" panose="020B0609020204030204" pitchFamily="49" charset="0"/>
              </a:rPr>
              <a:t>"brightness": round(</a:t>
            </a:r>
            <a:r>
              <a:rPr lang="en-GB" sz="1400" dirty="0" err="1">
                <a:latin typeface="Consolas" panose="020B0609020204030204" pitchFamily="49" charset="0"/>
              </a:rPr>
              <a:t>random.uniform</a:t>
            </a:r>
            <a:r>
              <a:rPr lang="en-GB" sz="1400" dirty="0">
                <a:latin typeface="Consolas" panose="020B0609020204030204" pitchFamily="49" charset="0"/>
              </a:rPr>
              <a:t>(20, 100), 2),</a:t>
            </a:r>
          </a:p>
          <a:p>
            <a:pPr lvl="1"/>
            <a:r>
              <a:rPr lang="en-GB" sz="1400" dirty="0">
                <a:latin typeface="Consolas" panose="020B0609020204030204" pitchFamily="49" charset="0"/>
              </a:rPr>
              <a:t>“</a:t>
            </a:r>
            <a:r>
              <a:rPr lang="en-GB" sz="1400" dirty="0" err="1">
                <a:latin typeface="Consolas" panose="020B0609020204030204" pitchFamily="49" charset="0"/>
              </a:rPr>
              <a:t>energy_usage</a:t>
            </a:r>
            <a:r>
              <a:rPr lang="en-GB" sz="1400" dirty="0">
                <a:latin typeface="Consolas" panose="020B0609020204030204" pitchFamily="49" charset="0"/>
              </a:rPr>
              <a:t>": round(</a:t>
            </a:r>
            <a:r>
              <a:rPr lang="en-GB" sz="1400" dirty="0" err="1">
                <a:latin typeface="Consolas" panose="020B0609020204030204" pitchFamily="49" charset="0"/>
              </a:rPr>
              <a:t>random.uniform</a:t>
            </a:r>
            <a:r>
              <a:rPr lang="en-GB" sz="1400" dirty="0">
                <a:latin typeface="Consolas" panose="020B0609020204030204" pitchFamily="49" charset="0"/>
              </a:rPr>
              <a:t>(0.5, 2.5), 2),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}</a:t>
            </a:r>
          </a:p>
          <a:p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# Insert data for multiple </a:t>
            </a:r>
            <a:r>
              <a:rPr lang="en-GB" sz="1400" dirty="0" err="1">
                <a:latin typeface="Consolas" panose="020B0609020204030204" pitchFamily="49" charset="0"/>
              </a:rPr>
              <a:t>entitiestry</a:t>
            </a:r>
            <a:r>
              <a:rPr lang="en-GB" sz="1400" dirty="0">
                <a:latin typeface="Consolas" panose="020B0609020204030204" pitchFamily="49" charset="0"/>
              </a:rPr>
              <a:t>: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for _ in range(10):  # Simulate 10 rounds of data insertion</a:t>
            </a:r>
          </a:p>
          <a:p>
            <a:pPr lvl="1"/>
            <a:r>
              <a:rPr lang="en-GB" sz="1400" dirty="0">
                <a:latin typeface="Consolas" panose="020B0609020204030204" pitchFamily="49" charset="0"/>
              </a:rPr>
              <a:t>timestamp = int(</a:t>
            </a:r>
            <a:r>
              <a:rPr lang="en-GB" sz="1400" dirty="0" err="1">
                <a:latin typeface="Consolas" panose="020B0609020204030204" pitchFamily="49" charset="0"/>
              </a:rPr>
              <a:t>time.time</a:t>
            </a:r>
            <a:r>
              <a:rPr lang="en-GB" sz="1400" dirty="0">
                <a:latin typeface="Consolas" panose="020B0609020204030204" pitchFamily="49" charset="0"/>
              </a:rPr>
              <a:t>() * 1000)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443325-4E53-1455-ECEF-7FB754D3A11C}"/>
              </a:ext>
            </a:extLst>
          </p:cNvPr>
          <p:cNvSpPr txBox="1"/>
          <p:nvPr/>
        </p:nvSpPr>
        <p:spPr>
          <a:xfrm>
            <a:off x="6096000" y="1346597"/>
            <a:ext cx="5934783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latin typeface="Consolas" panose="020B0609020204030204" pitchFamily="49" charset="0"/>
              </a:rPr>
              <a:t># Insert streetlight data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for </a:t>
            </a:r>
            <a:r>
              <a:rPr lang="en-GB" sz="1400" dirty="0" err="1">
                <a:latin typeface="Consolas" panose="020B0609020204030204" pitchFamily="49" charset="0"/>
              </a:rPr>
              <a:t>i</a:t>
            </a:r>
            <a:r>
              <a:rPr lang="en-GB" sz="1400" dirty="0">
                <a:latin typeface="Consolas" panose="020B0609020204030204" pitchFamily="49" charset="0"/>
              </a:rPr>
              <a:t> in range(1, 4):</a:t>
            </a:r>
          </a:p>
          <a:p>
            <a:pPr lvl="1"/>
            <a:r>
              <a:rPr lang="en-GB" sz="1400" dirty="0">
                <a:latin typeface="Consolas" panose="020B0609020204030204" pitchFamily="49" charset="0"/>
              </a:rPr>
              <a:t>data = </a:t>
            </a:r>
            <a:r>
              <a:rPr lang="en-GB" sz="1400" dirty="0" err="1">
                <a:latin typeface="Consolas" panose="020B0609020204030204" pitchFamily="49" charset="0"/>
              </a:rPr>
              <a:t>generate_streetlight_data</a:t>
            </a:r>
            <a:r>
              <a:rPr lang="en-GB" sz="1400" dirty="0">
                <a:latin typeface="Consolas" panose="020B0609020204030204" pitchFamily="49" charset="0"/>
              </a:rPr>
              <a:t>()</a:t>
            </a:r>
          </a:p>
          <a:p>
            <a:pPr lvl="1"/>
            <a:r>
              <a:rPr lang="en-GB" sz="1400" dirty="0" err="1">
                <a:latin typeface="Consolas" panose="020B0609020204030204" pitchFamily="49" charset="0"/>
              </a:rPr>
              <a:t>session.insert_record</a:t>
            </a:r>
            <a:r>
              <a:rPr lang="en-GB" sz="1400" dirty="0">
                <a:latin typeface="Consolas" panose="020B0609020204030204" pitchFamily="49" charset="0"/>
              </a:rPr>
              <a:t>(</a:t>
            </a:r>
          </a:p>
          <a:p>
            <a:pPr lvl="2"/>
            <a:r>
              <a:rPr lang="en-GB" sz="1400" dirty="0">
                <a:latin typeface="Consolas" panose="020B0609020204030204" pitchFamily="49" charset="0"/>
              </a:rPr>
              <a:t>f"root.smart_city.streetlights.streetlight00{</a:t>
            </a:r>
            <a:r>
              <a:rPr lang="en-GB" sz="1400" dirty="0" err="1">
                <a:latin typeface="Consolas" panose="020B0609020204030204" pitchFamily="49" charset="0"/>
              </a:rPr>
              <a:t>i</a:t>
            </a:r>
            <a:r>
              <a:rPr lang="en-GB" sz="1400" dirty="0">
                <a:latin typeface="Consolas" panose="020B0609020204030204" pitchFamily="49" charset="0"/>
              </a:rPr>
              <a:t>}",</a:t>
            </a:r>
          </a:p>
          <a:p>
            <a:pPr lvl="2"/>
            <a:r>
              <a:rPr lang="en-GB" sz="1400" dirty="0">
                <a:latin typeface="Consolas" panose="020B0609020204030204" pitchFamily="49" charset="0"/>
              </a:rPr>
              <a:t>timestamp, </a:t>
            </a:r>
          </a:p>
          <a:p>
            <a:pPr lvl="2"/>
            <a:r>
              <a:rPr lang="en-GB" sz="1400" dirty="0">
                <a:latin typeface="Consolas" panose="020B0609020204030204" pitchFamily="49" charset="0"/>
              </a:rPr>
              <a:t>["status", "brightness", "</a:t>
            </a:r>
            <a:r>
              <a:rPr lang="en-GB" sz="1400" dirty="0" err="1">
                <a:latin typeface="Consolas" panose="020B0609020204030204" pitchFamily="49" charset="0"/>
              </a:rPr>
              <a:t>energy_usage</a:t>
            </a:r>
            <a:r>
              <a:rPr lang="en-GB" sz="1400" dirty="0">
                <a:latin typeface="Consolas" panose="020B0609020204030204" pitchFamily="49" charset="0"/>
              </a:rPr>
              <a:t>"],</a:t>
            </a:r>
          </a:p>
          <a:p>
            <a:pPr lvl="2"/>
            <a:r>
              <a:rPr lang="en-GB" sz="1400" dirty="0">
                <a:latin typeface="Consolas" panose="020B0609020204030204" pitchFamily="49" charset="0"/>
              </a:rPr>
              <a:t>[data["status"], data["brightness"], data["</a:t>
            </a:r>
            <a:r>
              <a:rPr lang="en-GB" sz="1400" dirty="0" err="1">
                <a:latin typeface="Consolas" panose="020B0609020204030204" pitchFamily="49" charset="0"/>
              </a:rPr>
              <a:t>energy_usage</a:t>
            </a:r>
            <a:r>
              <a:rPr lang="en-GB" sz="1400" dirty="0">
                <a:latin typeface="Consolas" panose="020B0609020204030204" pitchFamily="49" charset="0"/>
              </a:rPr>
              <a:t>"]],</a:t>
            </a:r>
          </a:p>
          <a:p>
            <a:pPr lvl="1"/>
            <a:r>
              <a:rPr lang="en-GB" sz="1400" dirty="0">
                <a:latin typeface="Consolas" panose="020B0609020204030204" pitchFamily="49" charset="0"/>
              </a:rPr>
              <a:t>)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# Print confirmation and wait for the next round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print(</a:t>
            </a:r>
            <a:r>
              <a:rPr lang="en-GB" sz="1400" dirty="0" err="1">
                <a:latin typeface="Consolas" panose="020B0609020204030204" pitchFamily="49" charset="0"/>
              </a:rPr>
              <a:t>f"Inserted</a:t>
            </a:r>
            <a:r>
              <a:rPr lang="en-GB" sz="1400" dirty="0">
                <a:latin typeface="Consolas" panose="020B0609020204030204" pitchFamily="49" charset="0"/>
              </a:rPr>
              <a:t> data at {timestamp}")</a:t>
            </a:r>
          </a:p>
          <a:p>
            <a:r>
              <a:rPr lang="en-GB" sz="1400" dirty="0" err="1">
                <a:latin typeface="Consolas" panose="020B0609020204030204" pitchFamily="49" charset="0"/>
              </a:rPr>
              <a:t>time.sleep</a:t>
            </a:r>
            <a:r>
              <a:rPr lang="en-GB" sz="1400" dirty="0">
                <a:latin typeface="Consolas" panose="020B0609020204030204" pitchFamily="49" charset="0"/>
              </a:rPr>
              <a:t>(1)  # Wait 1 second before the next round</a:t>
            </a:r>
          </a:p>
          <a:p>
            <a:r>
              <a:rPr lang="en-GB" sz="1400" dirty="0" err="1">
                <a:latin typeface="Consolas" panose="020B0609020204030204" pitchFamily="49" charset="0"/>
              </a:rPr>
              <a:t>exceptKeyboardInterrupt</a:t>
            </a:r>
            <a:r>
              <a:rPr lang="en-GB" sz="1400" dirty="0">
                <a:latin typeface="Consolas" panose="020B0609020204030204" pitchFamily="49" charset="0"/>
              </a:rPr>
              <a:t>:</a:t>
            </a:r>
          </a:p>
          <a:p>
            <a:pPr lvl="1"/>
            <a:r>
              <a:rPr lang="en-GB" sz="1400" dirty="0">
                <a:latin typeface="Consolas" panose="020B0609020204030204" pitchFamily="49" charset="0"/>
              </a:rPr>
              <a:t>print("Data insertion stopped.")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finally:</a:t>
            </a:r>
          </a:p>
          <a:p>
            <a:pPr lvl="1"/>
            <a:r>
              <a:rPr lang="en-GB" sz="1400" dirty="0" err="1">
                <a:latin typeface="Consolas" panose="020B0609020204030204" pitchFamily="49" charset="0"/>
              </a:rPr>
              <a:t>session.close</a:t>
            </a:r>
            <a:r>
              <a:rPr lang="en-GB" sz="1400" dirty="0">
                <a:latin typeface="Consolas" panose="020B0609020204030204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2947728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2C7A9A-3B3F-A05F-46F8-927CDC01C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BF8DDC-0670-990C-8C4F-8532A5117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23" y="644400"/>
            <a:ext cx="11237954" cy="55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3152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7A7BE4-F33A-733B-A9D6-AB4301577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BFCE36-D4D9-C99C-6E27-F558CC5AF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55" y="644400"/>
            <a:ext cx="11279690" cy="55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455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745011-15F8-0D60-28FC-704AFFCD7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1">
            <a:extLst>
              <a:ext uri="{FF2B5EF4-FFF2-40B4-BE49-F238E27FC236}">
                <a16:creationId xmlns:a16="http://schemas.microsoft.com/office/drawing/2014/main" id="{FEFE1328-ED5C-1626-2FA4-05663C92BAC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Basic Queries</a:t>
            </a:r>
            <a:endParaRPr lang="en-GB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F8DB66A-8738-D2F5-F529-71A5647EB81C}"/>
              </a:ext>
            </a:extLst>
          </p:cNvPr>
          <p:cNvSpPr txBox="1">
            <a:spLocks/>
          </p:cNvSpPr>
          <p:nvPr/>
        </p:nvSpPr>
        <p:spPr>
          <a:xfrm>
            <a:off x="838200" y="1825624"/>
            <a:ext cx="10515600" cy="443293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500" dirty="0"/>
              <a:t>The queries are very similar to SQL.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5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500" dirty="0"/>
              <a:t>Show all timeseries in the database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latin typeface="Consolas" panose="020B0609020204030204" pitchFamily="49" charset="0"/>
              </a:rPr>
              <a:t>SHOW TIMESERIES </a:t>
            </a:r>
            <a:r>
              <a:rPr lang="en-GB" sz="2000" dirty="0" err="1">
                <a:latin typeface="Consolas" panose="020B0609020204030204" pitchFamily="49" charset="0"/>
              </a:rPr>
              <a:t>root.smart_city</a:t>
            </a:r>
            <a:r>
              <a:rPr lang="en-GB" sz="2000" dirty="0">
                <a:latin typeface="Consolas" panose="020B0609020204030204" pitchFamily="49" charset="0"/>
              </a:rPr>
              <a:t>.*;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5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500" dirty="0"/>
              <a:t>Data from the water sensors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500" dirty="0"/>
              <a:t>SELECT * FROM </a:t>
            </a:r>
            <a:r>
              <a:rPr lang="en-GB" sz="2500" dirty="0" err="1"/>
              <a:t>root.smart_city.water_quality</a:t>
            </a:r>
            <a:r>
              <a:rPr lang="en-GB" sz="2500" dirty="0"/>
              <a:t>.*;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5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500" dirty="0"/>
              <a:t>Air Quality data from sensor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SELECT pm25, pm10, temperature FROM root.smart_city.air_quality.sensor001;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392136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D781D7-FE6D-9C9E-DD1F-F54F20315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Dodecagon 35">
            <a:extLst>
              <a:ext uri="{FF2B5EF4-FFF2-40B4-BE49-F238E27FC236}">
                <a16:creationId xmlns:a16="http://schemas.microsoft.com/office/drawing/2014/main" id="{A144E4E0-4397-87AD-9E15-89AF58FE1AA8}"/>
              </a:ext>
            </a:extLst>
          </p:cNvPr>
          <p:cNvSpPr>
            <a:spLocks noChangeAspect="1"/>
          </p:cNvSpPr>
          <p:nvPr/>
        </p:nvSpPr>
        <p:spPr>
          <a:xfrm>
            <a:off x="1624168" y="3619919"/>
            <a:ext cx="1620000" cy="1620000"/>
          </a:xfrm>
          <a:prstGeom prst="dodecagon">
            <a:avLst/>
          </a:prstGeom>
          <a:solidFill>
            <a:srgbClr val="00B0F0">
              <a:alpha val="80000"/>
            </a:srgbClr>
          </a:solidFill>
          <a:ln>
            <a:noFill/>
          </a:ln>
          <a:effectLst>
            <a:outerShdw blurRad="127000" sx="102000" sy="102000" algn="c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Smart home devices</a:t>
            </a: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37" name="Dodecagon 36">
            <a:extLst>
              <a:ext uri="{FF2B5EF4-FFF2-40B4-BE49-F238E27FC236}">
                <a16:creationId xmlns:a16="http://schemas.microsoft.com/office/drawing/2014/main" id="{A298BA74-487B-5D43-3215-2B13F90EDA1A}"/>
              </a:ext>
            </a:extLst>
          </p:cNvPr>
          <p:cNvSpPr/>
          <p:nvPr/>
        </p:nvSpPr>
        <p:spPr>
          <a:xfrm>
            <a:off x="3455084" y="3619919"/>
            <a:ext cx="1620000" cy="1620000"/>
          </a:xfrm>
          <a:prstGeom prst="dodecagon">
            <a:avLst/>
          </a:prstGeom>
          <a:solidFill>
            <a:srgbClr val="00B0F0">
              <a:alpha val="80000"/>
            </a:srgbClr>
          </a:solidFill>
          <a:ln>
            <a:noFill/>
          </a:ln>
          <a:effectLst>
            <a:outerShdw blurRad="127000" sx="102000" sy="102000" algn="c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</a:rPr>
              <a:t>Wearables</a:t>
            </a:r>
            <a:endParaRPr lang="en-GB" sz="1600" dirty="0">
              <a:solidFill>
                <a:sysClr val="windowText" lastClr="000000"/>
              </a:solidFill>
            </a:endParaRPr>
          </a:p>
        </p:txBody>
      </p:sp>
      <p:sp>
        <p:nvSpPr>
          <p:cNvPr id="38" name="Dodecagon 37">
            <a:extLst>
              <a:ext uri="{FF2B5EF4-FFF2-40B4-BE49-F238E27FC236}">
                <a16:creationId xmlns:a16="http://schemas.microsoft.com/office/drawing/2014/main" id="{B34BC4FF-CE7C-27E0-8CB0-FF8D47582B3D}"/>
              </a:ext>
            </a:extLst>
          </p:cNvPr>
          <p:cNvSpPr/>
          <p:nvPr/>
        </p:nvSpPr>
        <p:spPr>
          <a:xfrm>
            <a:off x="5286000" y="3619919"/>
            <a:ext cx="1620000" cy="1620000"/>
          </a:xfrm>
          <a:prstGeom prst="dodecagon">
            <a:avLst/>
          </a:prstGeom>
          <a:solidFill>
            <a:srgbClr val="00B0F0">
              <a:alpha val="80000"/>
            </a:srgbClr>
          </a:solidFill>
          <a:ln>
            <a:noFill/>
          </a:ln>
          <a:effectLst>
            <a:outerShdw blurRad="127000" sx="102000" sy="102000" algn="c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RFID Clothing</a:t>
            </a: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39" name="Dodecagon 38">
            <a:extLst>
              <a:ext uri="{FF2B5EF4-FFF2-40B4-BE49-F238E27FC236}">
                <a16:creationId xmlns:a16="http://schemas.microsoft.com/office/drawing/2014/main" id="{66103730-7701-72B5-7B82-64E671CC2768}"/>
              </a:ext>
            </a:extLst>
          </p:cNvPr>
          <p:cNvSpPr/>
          <p:nvPr/>
        </p:nvSpPr>
        <p:spPr>
          <a:xfrm>
            <a:off x="7116916" y="3619919"/>
            <a:ext cx="1620000" cy="1620000"/>
          </a:xfrm>
          <a:prstGeom prst="dodecagon">
            <a:avLst/>
          </a:prstGeom>
          <a:solidFill>
            <a:srgbClr val="00B0F0">
              <a:alpha val="80000"/>
            </a:srgbClr>
          </a:solidFill>
          <a:ln>
            <a:noFill/>
          </a:ln>
          <a:effectLst>
            <a:outerShdw blurRad="127000" sx="102000" sy="102000" algn="c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Complex industrial machinery</a:t>
            </a:r>
            <a:endParaRPr lang="en-GB" sz="1400" dirty="0">
              <a:solidFill>
                <a:sysClr val="windowText" lastClr="000000"/>
              </a:solidFill>
            </a:endParaRPr>
          </a:p>
        </p:txBody>
      </p:sp>
      <p:sp>
        <p:nvSpPr>
          <p:cNvPr id="40" name="Dodecagon 39">
            <a:extLst>
              <a:ext uri="{FF2B5EF4-FFF2-40B4-BE49-F238E27FC236}">
                <a16:creationId xmlns:a16="http://schemas.microsoft.com/office/drawing/2014/main" id="{461FEEE4-841E-8509-C565-C23388532F64}"/>
              </a:ext>
            </a:extLst>
          </p:cNvPr>
          <p:cNvSpPr/>
          <p:nvPr/>
        </p:nvSpPr>
        <p:spPr>
          <a:xfrm>
            <a:off x="8947832" y="3619919"/>
            <a:ext cx="1620000" cy="1620000"/>
          </a:xfrm>
          <a:prstGeom prst="dodecagon">
            <a:avLst/>
          </a:prstGeom>
          <a:solidFill>
            <a:srgbClr val="00B0F0">
              <a:alpha val="80000"/>
            </a:srgbClr>
          </a:solidFill>
          <a:ln>
            <a:noFill/>
          </a:ln>
          <a:effectLst>
            <a:outerShdw blurRad="127000" sx="102000" sy="102000" algn="c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Transportation systems</a:t>
            </a:r>
            <a:endParaRPr lang="en-GB" sz="1200" dirty="0">
              <a:solidFill>
                <a:sysClr val="windowText" lastClr="000000"/>
              </a:solidFill>
            </a:endParaRP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9B990A89-0F9A-4CA5-0186-2395EDDB30E2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1684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The Internet of Things (IoT) is a network of smart devices that use sensors, software, and internet connection to collect data and then connect to the internet to share these data.</a:t>
            </a:r>
            <a:endParaRPr lang="el-GR" dirty="0"/>
          </a:p>
        </p:txBody>
      </p:sp>
      <p:sp>
        <p:nvSpPr>
          <p:cNvPr id="35" name="Title 11">
            <a:extLst>
              <a:ext uri="{FF2B5EF4-FFF2-40B4-BE49-F238E27FC236}">
                <a16:creationId xmlns:a16="http://schemas.microsoft.com/office/drawing/2014/main" id="{1AEC015D-4106-5525-E0FF-4B9BC6CB9BD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What is Internet of Things?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25132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745011-15F8-0D60-28FC-704AFFCD7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E3536E6-F3E6-F945-6605-DD94C063A2CF}"/>
              </a:ext>
            </a:extLst>
          </p:cNvPr>
          <p:cNvGrpSpPr/>
          <p:nvPr/>
        </p:nvGrpSpPr>
        <p:grpSpPr>
          <a:xfrm>
            <a:off x="404400" y="644400"/>
            <a:ext cx="11383200" cy="5569200"/>
            <a:chOff x="403585" y="468173"/>
            <a:chExt cx="11383200" cy="581730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353423D-6ABA-46E8-9227-D7E71787A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b="95606"/>
            <a:stretch/>
          </p:blipFill>
          <p:spPr>
            <a:xfrm>
              <a:off x="403585" y="468173"/>
              <a:ext cx="11383200" cy="248107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BD5FF9A-FAB5-64AB-E6E7-D7948B3A8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5214" y="716280"/>
              <a:ext cx="11381571" cy="55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60825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FB4F84-6D49-192B-47A9-3F8E4991F6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30D818D-B2E9-6F30-037C-5D086792EAF6}"/>
              </a:ext>
            </a:extLst>
          </p:cNvPr>
          <p:cNvGrpSpPr/>
          <p:nvPr/>
        </p:nvGrpSpPr>
        <p:grpSpPr>
          <a:xfrm>
            <a:off x="0" y="644400"/>
            <a:ext cx="12192000" cy="5569200"/>
            <a:chOff x="0" y="1042288"/>
            <a:chExt cx="12192000" cy="637723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436B661-5ACC-91A2-5B67-EBB5BCA90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042288"/>
              <a:ext cx="12192000" cy="200677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84D35B5-1983-CA2B-083C-7563609FE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3049066"/>
              <a:ext cx="12192000" cy="212265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74CAF5A-48D0-2875-7532-9FBCA4166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5171721"/>
              <a:ext cx="12192000" cy="22477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96279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2E723-9630-FE8E-863E-E4C47FB53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1">
            <a:extLst>
              <a:ext uri="{FF2B5EF4-FFF2-40B4-BE49-F238E27FC236}">
                <a16:creationId xmlns:a16="http://schemas.microsoft.com/office/drawing/2014/main" id="{4E5335F7-9CE9-0D9C-D772-34D5B8D9475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Aggregation Queries</a:t>
            </a:r>
            <a:endParaRPr lang="en-GB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33764BE-78BC-F139-8AA3-F41EBF2F945D}"/>
              </a:ext>
            </a:extLst>
          </p:cNvPr>
          <p:cNvSpPr txBox="1">
            <a:spLocks/>
          </p:cNvSpPr>
          <p:nvPr/>
        </p:nvSpPr>
        <p:spPr>
          <a:xfrm>
            <a:off x="838200" y="1825624"/>
            <a:ext cx="10515600" cy="443293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500"/>
              <a:t>Average brightness of streetlights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>
                <a:latin typeface="Consolas" panose="020B0609020204030204" pitchFamily="49" charset="0"/>
              </a:rPr>
              <a:t>SELECT AVG(brightness) FROM root.smart_city.streetlights.*;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50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500"/>
              <a:t>Maximum average speed of cars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>
                <a:latin typeface="Consolas" panose="020B0609020204030204" pitchFamily="49" charset="0"/>
              </a:rPr>
              <a:t>SELECT MAX_VALUE(average_speed) FROM root.smart_city.traffic.*;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50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500"/>
              <a:t>Sum of vehicles in the past hour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>
                <a:latin typeface="Consolas" panose="020B0609020204030204" pitchFamily="49" charset="0"/>
              </a:rPr>
              <a:t>SELECT SUM(vehicle_count) FROM root.smart_city.traffic.*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>
                <a:latin typeface="Consolas" panose="020B0609020204030204" pitchFamily="49" charset="0"/>
              </a:rPr>
              <a:t>WHERE time &gt; now() - 1h;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8105173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2E723-9630-FE8E-863E-E4C47FB53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4F76E9-F31C-5A8C-DB8E-F267B3C78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78" y="897617"/>
            <a:ext cx="11558844" cy="506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511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AF726E-0425-4A8C-7A1E-D6CF85835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CB8BEF-536B-F0C1-1E3B-20B956619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199" y="644400"/>
            <a:ext cx="10961601" cy="55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0814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266F3E-9C20-8242-69FF-FDE32DC22A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4F7A6C-BAD4-2A44-CD36-D54C13069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8080"/>
            <a:ext cx="12192000" cy="334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77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450AEA-03EC-5C4A-3CAB-4AF229C5C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1">
            <a:extLst>
              <a:ext uri="{FF2B5EF4-FFF2-40B4-BE49-F238E27FC236}">
                <a16:creationId xmlns:a16="http://schemas.microsoft.com/office/drawing/2014/main" id="{6644C623-2CD9-D0CA-C517-41403B2B59E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Time Alignment Queries</a:t>
            </a:r>
            <a:endParaRPr lang="en-GB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A454F0D-1CFF-99CA-6933-4CC4CF7EB7BE}"/>
              </a:ext>
            </a:extLst>
          </p:cNvPr>
          <p:cNvSpPr txBox="1">
            <a:spLocks/>
          </p:cNvSpPr>
          <p:nvPr/>
        </p:nvSpPr>
        <p:spPr>
          <a:xfrm>
            <a:off x="838200" y="1825624"/>
            <a:ext cx="10515600" cy="443293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500" dirty="0"/>
              <a:t>These type of queries help us detect trends between attributes.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5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500" dirty="0"/>
              <a:t>Traffic – Air pollution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200" dirty="0">
                <a:latin typeface="Consolas" panose="020B0609020204030204" pitchFamily="49" charset="0"/>
              </a:rPr>
              <a:t>SELECT pm25, </a:t>
            </a:r>
            <a:r>
              <a:rPr lang="en-GB" sz="2200" dirty="0" err="1">
                <a:latin typeface="Consolas" panose="020B0609020204030204" pitchFamily="49" charset="0"/>
              </a:rPr>
              <a:t>vehicle_count</a:t>
            </a:r>
            <a:r>
              <a:rPr lang="en-GB" sz="2200" dirty="0">
                <a:latin typeface="Consolas" panose="020B0609020204030204" pitchFamily="49" charset="0"/>
              </a:rPr>
              <a:t> FROM root.smart_city.air_quality.sensor001, root.smart_city.traffic.sensor001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200" dirty="0">
                <a:latin typeface="Consolas" panose="020B0609020204030204" pitchFamily="49" charset="0"/>
              </a:rPr>
              <a:t>ALIGN BY TIME;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5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500" dirty="0"/>
              <a:t>Streetlight brightness – Energy Usage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latin typeface="Consolas" panose="020B0609020204030204" pitchFamily="49" charset="0"/>
              </a:rPr>
              <a:t>SELECT brightness, </a:t>
            </a:r>
            <a:r>
              <a:rPr lang="en-GB" sz="2000" dirty="0" err="1">
                <a:latin typeface="Consolas" panose="020B0609020204030204" pitchFamily="49" charset="0"/>
              </a:rPr>
              <a:t>energy_usage</a:t>
            </a:r>
            <a:r>
              <a:rPr lang="en-GB" sz="2000" dirty="0">
                <a:latin typeface="Consolas" panose="020B0609020204030204" pitchFamily="49" charset="0"/>
              </a:rPr>
              <a:t> FROM root.smart_city.streetlights.streetlight001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latin typeface="Consolas" panose="020B0609020204030204" pitchFamily="49" charset="0"/>
              </a:rPr>
              <a:t>ALIGN BY TIME;</a:t>
            </a:r>
          </a:p>
        </p:txBody>
      </p:sp>
    </p:spTree>
    <p:extLst>
      <p:ext uri="{BB962C8B-B14F-4D97-AF65-F5344CB8AC3E}">
        <p14:creationId xmlns:p14="http://schemas.microsoft.com/office/powerpoint/2010/main" val="30912206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450AEA-03EC-5C4A-3CAB-4AF229C5C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EB67A1-FBA1-0275-06B4-929E14F30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797" y="644400"/>
            <a:ext cx="11086405" cy="55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445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62F4C9-3BC0-B573-7559-26DC8EBF6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1">
            <a:extLst>
              <a:ext uri="{FF2B5EF4-FFF2-40B4-BE49-F238E27FC236}">
                <a16:creationId xmlns:a16="http://schemas.microsoft.com/office/drawing/2014/main" id="{8DD4A682-B127-E6F5-3935-76E136E3584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Database Management</a:t>
            </a:r>
            <a:endParaRPr lang="en-GB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E9B0926-13F9-5974-537D-3C7E251B1B12}"/>
              </a:ext>
            </a:extLst>
          </p:cNvPr>
          <p:cNvSpPr txBox="1">
            <a:spLocks/>
          </p:cNvSpPr>
          <p:nvPr/>
        </p:nvSpPr>
        <p:spPr>
          <a:xfrm>
            <a:off x="838200" y="2190564"/>
            <a:ext cx="4055347" cy="443293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/>
              <a:t>User Management:</a:t>
            </a:r>
          </a:p>
          <a:p>
            <a:r>
              <a:rPr lang="en-GB" sz="2400"/>
              <a:t>Creating users</a:t>
            </a:r>
          </a:p>
          <a:p>
            <a:r>
              <a:rPr lang="en-GB" sz="2400"/>
              <a:t>Deleting users</a:t>
            </a:r>
          </a:p>
          <a:p>
            <a:r>
              <a:rPr lang="en-GB" sz="2400"/>
              <a:t>Altering passwords</a:t>
            </a:r>
          </a:p>
          <a:p>
            <a:endParaRPr lang="en-GB"/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/>
              <a:t>Role Management:</a:t>
            </a:r>
          </a:p>
          <a:p>
            <a:r>
              <a:rPr lang="en-GB" sz="2400"/>
              <a:t>Creating roles</a:t>
            </a:r>
          </a:p>
          <a:p>
            <a:r>
              <a:rPr lang="en-GB" sz="2400"/>
              <a:t>Assigning roles to users</a:t>
            </a:r>
          </a:p>
          <a:p>
            <a:r>
              <a:rPr lang="en-GB" sz="2400"/>
              <a:t>Removing roles</a:t>
            </a:r>
            <a:endParaRPr lang="en-GB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23D3FF-78EA-FA3A-A6BD-A5C1CD4A64E3}"/>
              </a:ext>
            </a:extLst>
          </p:cNvPr>
          <p:cNvSpPr txBox="1"/>
          <p:nvPr/>
        </p:nvSpPr>
        <p:spPr>
          <a:xfrm>
            <a:off x="838200" y="1315070"/>
            <a:ext cx="906947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500" dirty="0"/>
              <a:t>Allows administrators to manage access using users and roles.</a:t>
            </a:r>
          </a:p>
          <a:p>
            <a:pPr marL="0" indent="0">
              <a:buNone/>
            </a:pPr>
            <a:r>
              <a:rPr lang="en-US" sz="2500" dirty="0"/>
              <a:t>Only root can modify this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B2370B-1A10-1B9C-06EE-C6B053989E32}"/>
              </a:ext>
            </a:extLst>
          </p:cNvPr>
          <p:cNvSpPr txBox="1"/>
          <p:nvPr/>
        </p:nvSpPr>
        <p:spPr>
          <a:xfrm>
            <a:off x="5777803" y="2176844"/>
            <a:ext cx="574095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Privilege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Granting and revoking privileges to/from users and roles</a:t>
            </a:r>
          </a:p>
          <a:p>
            <a:endParaRPr lang="en-GB" dirty="0"/>
          </a:p>
          <a:p>
            <a:r>
              <a:rPr lang="en-GB" sz="2800" b="1" dirty="0"/>
              <a:t>Listing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Listing users, roles, and their privileges</a:t>
            </a:r>
          </a:p>
        </p:txBody>
      </p:sp>
    </p:spTree>
    <p:extLst>
      <p:ext uri="{BB962C8B-B14F-4D97-AF65-F5344CB8AC3E}">
        <p14:creationId xmlns:p14="http://schemas.microsoft.com/office/powerpoint/2010/main" val="10279702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531A41-1222-71D7-B2F8-FB019DF72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1">
            <a:extLst>
              <a:ext uri="{FF2B5EF4-FFF2-40B4-BE49-F238E27FC236}">
                <a16:creationId xmlns:a16="http://schemas.microsoft.com/office/drawing/2014/main" id="{B2ACD42D-5B2B-94D5-FD05-DF13A0B8AFC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Database Management</a:t>
            </a:r>
            <a:endParaRPr lang="en-GB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2E243FF7-D4E8-CB71-E6BB-E6E7E6AD6CE2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In the scenario, let’s create a technician that can modify data.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>
                <a:latin typeface="Consolas" panose="020B0609020204030204" pitchFamily="49" charset="0"/>
              </a:rPr>
              <a:t>CREATE USER technician 'techpassword'; -- Add a new user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>
                <a:latin typeface="Consolas" panose="020B0609020204030204" pitchFamily="49" charset="0"/>
              </a:rPr>
              <a:t>CREATE ROLE data_editor; -- Add a new role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>
                <a:latin typeface="Consolas" panose="020B0609020204030204" pitchFamily="49" charset="0"/>
              </a:rPr>
              <a:t>GRANT data_editor TO technician; -- Assign role to the user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>
                <a:latin typeface="Consolas" panose="020B0609020204030204" pitchFamily="49" charset="0"/>
              </a:rPr>
              <a:t>GRANT ROLE data_editor PRIVILEGES INSERT_TIMESERIES ON root.smart_city.air_quality; -- Allow data editing on air quality data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3401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80163-2B63-6D51-2D36-877BA59C1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37E4D720-A30F-F06A-41C0-8D25B72BCB2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What is the IoT database?</a:t>
            </a:r>
            <a:endParaRPr lang="en-GB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033D1648-55FC-B230-791B-A2866F799C5F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Specialized storage system for data collected by IoT devices</a:t>
            </a:r>
          </a:p>
          <a:p>
            <a:r>
              <a:rPr lang="en-US" dirty="0"/>
              <a:t>Handles large amount of data</a:t>
            </a:r>
          </a:p>
          <a:p>
            <a:r>
              <a:rPr lang="en-US" dirty="0"/>
              <a:t>Real-time and time-based data analysis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96409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531A41-1222-71D7-B2F8-FB019DF72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545B006-A2DE-7C1A-2947-38DED9FD06F5}"/>
              </a:ext>
            </a:extLst>
          </p:cNvPr>
          <p:cNvGrpSpPr/>
          <p:nvPr/>
        </p:nvGrpSpPr>
        <p:grpSpPr>
          <a:xfrm>
            <a:off x="0" y="1230755"/>
            <a:ext cx="12192000" cy="4396490"/>
            <a:chOff x="0" y="1602423"/>
            <a:chExt cx="12192000" cy="439649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E1D96AA-0B46-7219-A50D-02249E43C0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602423"/>
              <a:ext cx="12192000" cy="90217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A43A661-65C4-E4FC-C2C9-FF4FC6AD8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2504593"/>
              <a:ext cx="12192000" cy="275098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40999A5-3274-F5B1-E757-543C1DE4D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5255576"/>
              <a:ext cx="12192000" cy="7433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67105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E32CD4-8F05-2290-81EE-9BF1A8632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1">
            <a:extLst>
              <a:ext uri="{FF2B5EF4-FFF2-40B4-BE49-F238E27FC236}">
                <a16:creationId xmlns:a16="http://schemas.microsoft.com/office/drawing/2014/main" id="{81094D99-2C7D-BC5B-60CE-4511003F0BF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User login</a:t>
            </a:r>
            <a:endParaRPr lang="en-GB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E3F9425E-4305-1FA8-04BD-C562A8E3324A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Let’s create a user that can only view traffic data, and login.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latin typeface="Consolas" panose="020B0609020204030204" pitchFamily="49" charset="0"/>
              </a:rPr>
              <a:t>-- Create a viewer user and a role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latin typeface="Consolas" panose="020B0609020204030204" pitchFamily="49" charset="0"/>
              </a:rPr>
              <a:t>CREATE USER </a:t>
            </a:r>
            <a:r>
              <a:rPr lang="en-GB" sz="2000" dirty="0" err="1">
                <a:latin typeface="Consolas" panose="020B0609020204030204" pitchFamily="49" charset="0"/>
              </a:rPr>
              <a:t>viewer_user</a:t>
            </a:r>
            <a:r>
              <a:rPr lang="en-GB" sz="2000" dirty="0">
                <a:latin typeface="Consolas" panose="020B0609020204030204" pitchFamily="49" charset="0"/>
              </a:rPr>
              <a:t> 'password123';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latin typeface="Consolas" panose="020B0609020204030204" pitchFamily="49" charset="0"/>
              </a:rPr>
              <a:t>CREATE ROLE viewer;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latin typeface="Consolas" panose="020B0609020204030204" pitchFamily="49" charset="0"/>
              </a:rPr>
              <a:t>-- Grant read-only privileges to the role on traffic data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latin typeface="Consolas" panose="020B0609020204030204" pitchFamily="49" charset="0"/>
              </a:rPr>
              <a:t>GRANT ROLE viewer PRIVILEGES READ_TIMESERIES ON </a:t>
            </a:r>
            <a:r>
              <a:rPr lang="en-GB" sz="2000" dirty="0" err="1">
                <a:latin typeface="Consolas" panose="020B0609020204030204" pitchFamily="49" charset="0"/>
              </a:rPr>
              <a:t>root.smart_city.traffic</a:t>
            </a:r>
            <a:r>
              <a:rPr lang="en-GB" sz="20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latin typeface="Consolas" panose="020B0609020204030204" pitchFamily="49" charset="0"/>
              </a:rPr>
              <a:t>-- Assign the role to the user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latin typeface="Consolas" panose="020B0609020204030204" pitchFamily="49" charset="0"/>
              </a:rPr>
              <a:t>GRANT viewer TO </a:t>
            </a:r>
            <a:r>
              <a:rPr lang="en-GB" sz="2000" dirty="0" err="1">
                <a:latin typeface="Consolas" panose="020B0609020204030204" pitchFamily="49" charset="0"/>
              </a:rPr>
              <a:t>viewer_user</a:t>
            </a:r>
            <a:r>
              <a:rPr lang="en-GB" sz="20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To login run: </a:t>
            </a:r>
            <a:r>
              <a:rPr lang="en-GB" sz="2200" dirty="0">
                <a:latin typeface="Consolas" panose="020B0609020204030204" pitchFamily="49" charset="0"/>
              </a:rPr>
              <a:t>./sbin/start-cli.sh -h 127.0.0.1 -p 6667 -u </a:t>
            </a:r>
            <a:r>
              <a:rPr lang="en-GB" sz="2200" dirty="0" err="1">
                <a:latin typeface="Consolas" panose="020B0609020204030204" pitchFamily="49" charset="0"/>
              </a:rPr>
              <a:t>viewer_user</a:t>
            </a:r>
            <a:r>
              <a:rPr lang="en-GB" sz="2200" dirty="0">
                <a:latin typeface="Consolas" panose="020B0609020204030204" pitchFamily="49" charset="0"/>
              </a:rPr>
              <a:t> -pw password123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47310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E32CD4-8F05-2290-81EE-9BF1A8632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8A4659-2F7E-9D3B-879E-5C36A61C7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346" y="644400"/>
            <a:ext cx="11309307" cy="55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1197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A6BFD1-7F20-F57D-9DDB-B86F63A03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9F3BE9-473E-D9F8-824C-686E8232F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08" y="644400"/>
            <a:ext cx="11249783" cy="55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782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F4ED8-5B7F-3CE4-F610-988560AF3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E70BF65D-CF3B-1656-32C0-F5EBF59C545E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500"/>
              <a:t>Find first and last recorded pm values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500">
                <a:latin typeface="Consolas" panose="020B0609020204030204" pitchFamily="49" charset="0"/>
              </a:rPr>
              <a:t>SELECT FIRST_VALUE(pm25), LAST_VALUE(pm25) FROM root.smart_city.air_quality.*;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50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500"/>
              <a:t>Find min and max across all streetlights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500">
                <a:latin typeface="Consolas" panose="020B0609020204030204" pitchFamily="49" charset="0"/>
              </a:rPr>
              <a:t>SELECT MAX_VALUE(energy_usage), MIN_VALUE(energy_usage)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500">
                <a:latin typeface="Consolas" panose="020B0609020204030204" pitchFamily="49" charset="0"/>
              </a:rPr>
              <a:t>FROM root.smart_city.streetlights.**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500">
                <a:latin typeface="Consolas" panose="020B0609020204030204" pitchFamily="49" charset="0"/>
              </a:rPr>
              <a:t>GROUP BY LEVEL=2;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50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Consolas" panose="020B0609020204030204" pitchFamily="49" charset="0"/>
            </a:endParaRPr>
          </a:p>
        </p:txBody>
      </p:sp>
      <p:sp>
        <p:nvSpPr>
          <p:cNvPr id="16" name="Title 5">
            <a:extLst>
              <a:ext uri="{FF2B5EF4-FFF2-40B4-BE49-F238E27FC236}">
                <a16:creationId xmlns:a16="http://schemas.microsoft.com/office/drawing/2014/main" id="{99C514AC-E08F-3CE7-F95D-D75B94D9699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Functions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74716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F4ED8-5B7F-3CE4-F610-988560AF3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48E4FA-3F4E-7AD6-FE1F-0E9704E46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975" y="644400"/>
            <a:ext cx="11418050" cy="55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187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BE2DEE-7158-7174-DBE7-3C3CE7FEF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B9D1D90-6F88-C8D7-9CAD-EB8FC3F8D799}"/>
              </a:ext>
            </a:extLst>
          </p:cNvPr>
          <p:cNvGrpSpPr/>
          <p:nvPr/>
        </p:nvGrpSpPr>
        <p:grpSpPr>
          <a:xfrm>
            <a:off x="0" y="2190728"/>
            <a:ext cx="12192000" cy="2476543"/>
            <a:chOff x="0" y="2068341"/>
            <a:chExt cx="12192000" cy="247654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1EA080D-D128-A923-A014-37B505036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654235"/>
              <a:ext cx="12192000" cy="89064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307D108-8C0C-791C-192A-E182FC5D1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2068341"/>
              <a:ext cx="12192000" cy="88490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2398E19-564D-C0BF-3198-D48F2FB64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2953244"/>
              <a:ext cx="12192000" cy="7009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21963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D0BED-2C3E-1133-B278-B6938BD91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AF5398C-F2C8-B5A7-7048-90B1BEFCDA11}"/>
              </a:ext>
            </a:extLst>
          </p:cNvPr>
          <p:cNvGrpSpPr/>
          <p:nvPr/>
        </p:nvGrpSpPr>
        <p:grpSpPr>
          <a:xfrm>
            <a:off x="0" y="644400"/>
            <a:ext cx="12192000" cy="5569200"/>
            <a:chOff x="0" y="2684887"/>
            <a:chExt cx="12192000" cy="755464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CEA1540-1505-5927-1394-126590670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684887"/>
              <a:ext cx="12192000" cy="148822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2D2AB04-73D7-3D65-7039-29F76535FC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4173112"/>
              <a:ext cx="12192000" cy="60664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62275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0478EB-2402-C13E-8A48-F401DBD36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B386364-D0F6-AF76-E82E-EB3909A6949E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500" b="1"/>
              <a:t>Storage-Level TTL</a:t>
            </a:r>
          </a:p>
          <a:p>
            <a:pPr lvl="1"/>
            <a:r>
              <a:rPr lang="en-GB" sz="2100"/>
              <a:t>Automatically deletes old data to optimize performance and save disk space.</a:t>
            </a:r>
          </a:p>
          <a:p>
            <a:pPr lvl="1"/>
            <a:r>
              <a:rPr lang="en-GB" sz="2100"/>
              <a:t>Example: </a:t>
            </a:r>
            <a:r>
              <a:rPr lang="en-GB" sz="2100">
                <a:latin typeface="Consolas" panose="020B0609020204030204" pitchFamily="49" charset="0"/>
              </a:rPr>
              <a:t>SET TTL TO root.group1 3600000 </a:t>
            </a:r>
            <a:r>
              <a:rPr lang="en-GB" sz="2100"/>
              <a:t>(Keeps only the last hour of data)</a:t>
            </a:r>
          </a:p>
          <a:p>
            <a:pPr lvl="1"/>
            <a:r>
              <a:rPr lang="en-GB" sz="2100"/>
              <a:t>Manage TTL with SET TTL, UNSET TTL, and SHOW TTL.</a:t>
            </a:r>
            <a:endParaRPr lang="en-GB" sz="2100">
              <a:latin typeface="Consolas" panose="020B0609020204030204" pitchFamily="49" charset="0"/>
            </a:endParaRPr>
          </a:p>
          <a:p>
            <a:r>
              <a:rPr lang="en-GB" sz="2500" b="1"/>
              <a:t>Kill Queries</a:t>
            </a:r>
            <a:endParaRPr lang="en-GB" sz="2500" b="1">
              <a:latin typeface="Consolas" panose="020B0609020204030204" pitchFamily="49" charset="0"/>
            </a:endParaRPr>
          </a:p>
          <a:p>
            <a:pPr lvl="1"/>
            <a:r>
              <a:rPr lang="en-GB"/>
              <a:t>View running queries: </a:t>
            </a:r>
            <a:r>
              <a:rPr lang="en-GB">
                <a:latin typeface="Consolas" panose="020B0609020204030204" pitchFamily="49" charset="0"/>
              </a:rPr>
              <a:t>SHOW QUERY PROCESSLIST</a:t>
            </a:r>
          </a:p>
          <a:p>
            <a:pPr lvl="1"/>
            <a:r>
              <a:rPr lang="en-GB"/>
              <a:t>Terminate specific queries using </a:t>
            </a:r>
            <a:r>
              <a:rPr lang="en-GB">
                <a:latin typeface="Consolas" panose="020B0609020204030204" pitchFamily="49" charset="0"/>
              </a:rPr>
              <a:t>KILL QUERY &lt;QueryID&gt;</a:t>
            </a:r>
          </a:p>
          <a:p>
            <a:r>
              <a:rPr lang="en-GB" sz="2500" b="1"/>
              <a:t>System Modes</a:t>
            </a:r>
          </a:p>
          <a:p>
            <a:pPr lvl="1"/>
            <a:r>
              <a:rPr lang="en-GB"/>
              <a:t>Switch between read-only and writable modes</a:t>
            </a:r>
          </a:p>
          <a:p>
            <a:pPr lvl="1"/>
            <a:r>
              <a:rPr lang="en-GB"/>
              <a:t>Example: </a:t>
            </a:r>
            <a:r>
              <a:rPr lang="en-GB">
                <a:latin typeface="Consolas" panose="020B0609020204030204" pitchFamily="49" charset="0"/>
              </a:rPr>
              <a:t>SET SYSTEM TO READONLY</a:t>
            </a:r>
            <a:endParaRPr lang="en-GB" dirty="0">
              <a:latin typeface="Consolas" panose="020B0609020204030204" pitchFamily="49" charset="0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9DD8D090-0195-D0C6-6771-E57CD72B7C7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IoTDB Advanced Features Overview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07911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53CCE4-65E5-36B1-B246-82E8E5BC8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0589111A-2866-C16D-ADEF-3997EA38383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IoTDB is easy to create, insert, and manage data.</a:t>
            </a:r>
          </a:p>
          <a:p>
            <a:r>
              <a:rPr lang="en-US"/>
              <a:t>The syntax is very similar to SQL</a:t>
            </a:r>
          </a:p>
          <a:p>
            <a:r>
              <a:rPr lang="en-GB"/>
              <a:t>Real-time monitoring and analytics.</a:t>
            </a:r>
            <a:endParaRPr lang="en-GB" dirty="0"/>
          </a:p>
        </p:txBody>
      </p:sp>
      <p:sp>
        <p:nvSpPr>
          <p:cNvPr id="21" name="Title 5">
            <a:extLst>
              <a:ext uri="{FF2B5EF4-FFF2-40B4-BE49-F238E27FC236}">
                <a16:creationId xmlns:a16="http://schemas.microsoft.com/office/drawing/2014/main" id="{DAD62BF7-50D9-49C8-0EA3-2E25E1CF0A4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Conclusion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87239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89BA5D-65AA-BB4D-BA36-6AA2D0B47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1">
            <a:extLst>
              <a:ext uri="{FF2B5EF4-FFF2-40B4-BE49-F238E27FC236}">
                <a16:creationId xmlns:a16="http://schemas.microsoft.com/office/drawing/2014/main" id="{5E481E2A-2F37-5113-1169-FA05BFB7AAB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Apache IoTDB</a:t>
            </a:r>
            <a:endParaRPr lang="en-GB" dirty="0"/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29C4E77D-3307-A1D0-E5E8-662B0CB9AB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3432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High-throughput read and write</a:t>
            </a:r>
          </a:p>
          <a:p>
            <a:r>
              <a:rPr lang="en-GB"/>
              <a:t>Efficient directory structure</a:t>
            </a:r>
          </a:p>
          <a:p>
            <a:r>
              <a:rPr lang="en-GB"/>
              <a:t>Rich queries semantics</a:t>
            </a:r>
          </a:p>
          <a:p>
            <a:r>
              <a:rPr lang="en-GB"/>
              <a:t>Low cost on hardware</a:t>
            </a:r>
          </a:p>
          <a:p>
            <a:r>
              <a:rPr lang="en-US"/>
              <a:t>Flexible deployment</a:t>
            </a:r>
          </a:p>
          <a:p>
            <a:r>
              <a:rPr lang="en-US"/>
              <a:t>Intense Integration with Open-Source Ecosystem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260448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D1EC90-BCAB-C088-B014-834F4BB19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1">
            <a:extLst>
              <a:ext uri="{FF2B5EF4-FFF2-40B4-BE49-F238E27FC236}">
                <a16:creationId xmlns:a16="http://schemas.microsoft.com/office/drawing/2014/main" id="{CAE14E5F-129B-9F3D-870E-3FF5D6523F7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Sources</a:t>
            </a:r>
            <a:endParaRPr lang="en-GB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D15CA6EC-9E9F-4629-BE82-DA7E7F9255EA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hlinkClick r:id="rId2"/>
              </a:rPr>
              <a:t>https://www.ibm.com/topics/internet-of-things</a:t>
            </a:r>
            <a:endParaRPr lang="en-GB"/>
          </a:p>
          <a:p>
            <a:r>
              <a:rPr lang="en-GB">
                <a:hlinkClick r:id="rId3"/>
              </a:rPr>
              <a:t>https://iotdb.apache.org/</a:t>
            </a:r>
            <a:endParaRPr lang="en-GB"/>
          </a:p>
          <a:p>
            <a:r>
              <a:rPr lang="en-GB">
                <a:hlinkClick r:id="rId4"/>
              </a:rPr>
              <a:t>https://iotdb.apache.org/UserGuide/V1.0.x/Reference/SQL-Reference.html</a:t>
            </a:r>
            <a:endParaRPr lang="en-GB"/>
          </a:p>
          <a:p>
            <a:r>
              <a:rPr lang="en-GB">
                <a:hlinkClick r:id="rId5"/>
              </a:rPr>
              <a:t>https://cratedb.com/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04186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5E2726-6B9A-3DB9-A00B-D46A5489FA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843B81F9-41BA-7A45-4AEE-E26AD7C6E95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IoTDB</a:t>
            </a:r>
            <a:r>
              <a:rPr lang="en-US" dirty="0"/>
              <a:t> Query Language</a:t>
            </a:r>
            <a:endParaRPr lang="en-GB" dirty="0"/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F58A1810-4E2A-F013-9D08-E5C1D05FEE3B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SQL-Like queries</a:t>
            </a:r>
          </a:p>
          <a:p>
            <a:r>
              <a:rPr lang="en-US" sz="3600" dirty="0"/>
              <a:t>4 Major parts</a:t>
            </a:r>
          </a:p>
          <a:p>
            <a:pPr lvl="1"/>
            <a:r>
              <a:rPr lang="en-US" sz="3200" dirty="0"/>
              <a:t>Schema statement: Management of Schema, Create, Delete</a:t>
            </a:r>
          </a:p>
          <a:p>
            <a:pPr lvl="1"/>
            <a:r>
              <a:rPr lang="en-US" sz="3200" dirty="0"/>
              <a:t>Data Management statement: Insertion, delete, select</a:t>
            </a:r>
          </a:p>
          <a:p>
            <a:pPr lvl="1"/>
            <a:r>
              <a:rPr lang="en-US" sz="3200" dirty="0"/>
              <a:t>Database Management statement: Database management and authentication, Create User, Create Role</a:t>
            </a:r>
          </a:p>
          <a:p>
            <a:pPr lvl="1"/>
            <a:r>
              <a:rPr lang="en-US" sz="3200" dirty="0"/>
              <a:t>Functions: Count, </a:t>
            </a:r>
            <a:r>
              <a:rPr lang="en-US" sz="3200" dirty="0" err="1"/>
              <a:t>FirstValue</a:t>
            </a:r>
            <a:endParaRPr lang="en-US" sz="3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06307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97F98B-B5CA-50D1-7580-4DC191029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1">
            <a:extLst>
              <a:ext uri="{FF2B5EF4-FFF2-40B4-BE49-F238E27FC236}">
                <a16:creationId xmlns:a16="http://schemas.microsoft.com/office/drawing/2014/main" id="{53748A14-0F16-2938-F49F-5AC19DEEC2B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Steps for Setup</a:t>
            </a:r>
            <a:endParaRPr lang="en-GB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BDFB92B-598D-C389-B6AF-9D1E4B8F4AC7}"/>
              </a:ext>
            </a:extLst>
          </p:cNvPr>
          <p:cNvSpPr txBox="1">
            <a:spLocks/>
          </p:cNvSpPr>
          <p:nvPr/>
        </p:nvSpPr>
        <p:spPr>
          <a:xfrm>
            <a:off x="838200" y="1825624"/>
            <a:ext cx="10515600" cy="440245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GB" sz="1800" dirty="0">
                <a:latin typeface="Consolas" panose="020B0609020204030204" pitchFamily="49" charset="0"/>
                <a:ea typeface="Aptos" panose="020B0004020202020204" pitchFamily="34" charset="0"/>
                <a:cs typeface="Times New Roman" panose="02020603050405020304" pitchFamily="18" charset="0"/>
              </a:rPr>
              <a:t>git clone </a:t>
            </a:r>
            <a:r>
              <a:rPr lang="en-GB" sz="1800" u="sng" dirty="0">
                <a:solidFill>
                  <a:srgbClr val="0070C0"/>
                </a:solidFill>
                <a:latin typeface="Consolas" panose="020B0609020204030204" pitchFamily="49" charset="0"/>
                <a:ea typeface="Aptos" panose="020B00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https://github.com/apache/iotdb.git</a:t>
            </a:r>
            <a:endParaRPr lang="en-GB" sz="1800" dirty="0">
              <a:solidFill>
                <a:srgbClr val="0070C0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1800" dirty="0">
                <a:latin typeface="Consolas" panose="020B0609020204030204" pitchFamily="49" charset="0"/>
                <a:ea typeface="Aptos" panose="020B0004020202020204" pitchFamily="34" charset="0"/>
                <a:cs typeface="Times New Roman" panose="02020603050405020304" pitchFamily="18" charset="0"/>
              </a:rPr>
              <a:t>git checkout </a:t>
            </a:r>
            <a:r>
              <a:rPr lang="en-GB" sz="1800" dirty="0" err="1">
                <a:latin typeface="Consolas" panose="020B0609020204030204" pitchFamily="49" charset="0"/>
                <a:ea typeface="Aptos" panose="020B0004020202020204" pitchFamily="34" charset="0"/>
                <a:cs typeface="Times New Roman" panose="02020603050405020304" pitchFamily="18" charset="0"/>
              </a:rPr>
              <a:t>rel</a:t>
            </a:r>
            <a:r>
              <a:rPr lang="en-GB" sz="1800" dirty="0">
                <a:latin typeface="Consolas" panose="020B0609020204030204" pitchFamily="49" charset="0"/>
                <a:ea typeface="Aptos" panose="020B0004020202020204" pitchFamily="34" charset="0"/>
                <a:cs typeface="Times New Roman" panose="02020603050405020304" pitchFamily="18" charset="0"/>
              </a:rPr>
              <a:t>/1.0</a:t>
            </a:r>
            <a:endParaRPr lang="en-GB" sz="18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971550" lvl="1" indent="-514350">
              <a:buFont typeface="+mj-lt"/>
              <a:buAutoNum type="alphaLcParenR"/>
            </a:pPr>
            <a:r>
              <a:rPr lang="en-GB" sz="1800" dirty="0">
                <a:latin typeface="Consolas" panose="020B0609020204030204" pitchFamily="49" charset="0"/>
                <a:ea typeface="Aptos" panose="020B0004020202020204" pitchFamily="34" charset="0"/>
                <a:cs typeface="Times New Roman" panose="02020603050405020304" pitchFamily="18" charset="0"/>
              </a:rPr>
              <a:t>It’s best to change into a release version, the command above downloads the developer version</a:t>
            </a:r>
            <a:endParaRPr lang="en-GB" sz="18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1800" dirty="0">
                <a:latin typeface="Consolas" panose="020B0609020204030204" pitchFamily="49" charset="0"/>
                <a:ea typeface="Aptos" panose="020B0004020202020204" pitchFamily="34" charset="0"/>
                <a:cs typeface="Times New Roman" panose="02020603050405020304" pitchFamily="18" charset="0"/>
              </a:rPr>
              <a:t>Go to this directory /</a:t>
            </a:r>
            <a:r>
              <a:rPr lang="en-GB" sz="1800" dirty="0" err="1">
                <a:latin typeface="Consolas" panose="020B0609020204030204" pitchFamily="49" charset="0"/>
                <a:ea typeface="Aptos" panose="020B0004020202020204" pitchFamily="34" charset="0"/>
                <a:cs typeface="Times New Roman" panose="02020603050405020304" pitchFamily="18" charset="0"/>
              </a:rPr>
              <a:t>iotdb</a:t>
            </a:r>
            <a:r>
              <a:rPr lang="en-GB" sz="1800" dirty="0">
                <a:latin typeface="Consolas" panose="020B0609020204030204" pitchFamily="49" charset="0"/>
                <a:ea typeface="Aptos" panose="020B0004020202020204" pitchFamily="34" charset="0"/>
                <a:cs typeface="Times New Roman" panose="02020603050405020304" pitchFamily="18" charset="0"/>
              </a:rPr>
              <a:t>/distribution/target</a:t>
            </a:r>
            <a:endParaRPr lang="en-GB" sz="18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1800" dirty="0">
                <a:latin typeface="Consolas" panose="020B0609020204030204" pitchFamily="49" charset="0"/>
                <a:ea typeface="Aptos" panose="020B0004020202020204" pitchFamily="34" charset="0"/>
                <a:cs typeface="Times New Roman" panose="02020603050405020304" pitchFamily="18" charset="0"/>
              </a:rPr>
              <a:t>unzip apache-iotdb-1.0.2-SNAPSHOT-datanode-bin.zip</a:t>
            </a:r>
            <a:endParaRPr lang="en-GB" sz="18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1800" dirty="0">
                <a:latin typeface="Consolas" panose="020B0609020204030204" pitchFamily="49" charset="0"/>
                <a:ea typeface="Aptos" panose="020B0004020202020204" pitchFamily="34" charset="0"/>
                <a:cs typeface="Times New Roman" panose="02020603050405020304" pitchFamily="18" charset="0"/>
              </a:rPr>
              <a:t>unzip apache-iotdb-1.0.2-SNAPSHOT-confignode-bin.zip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800" dirty="0">
                <a:latin typeface="Consolas" panose="020B0609020204030204" pitchFamily="49" charset="0"/>
                <a:ea typeface="Aptos" panose="020B0004020202020204" pitchFamily="34" charset="0"/>
                <a:cs typeface="Times New Roman" panose="02020603050405020304" pitchFamily="18" charset="0"/>
              </a:rPr>
              <a:t>Now we need to start the </a:t>
            </a:r>
            <a:r>
              <a:rPr lang="en-GB" sz="1800" dirty="0" err="1">
                <a:latin typeface="Consolas" panose="020B0609020204030204" pitchFamily="49" charset="0"/>
                <a:ea typeface="Aptos" panose="020B0004020202020204" pitchFamily="34" charset="0"/>
                <a:cs typeface="Times New Roman" panose="02020603050405020304" pitchFamily="18" charset="0"/>
              </a:rPr>
              <a:t>confignode</a:t>
            </a:r>
            <a:r>
              <a:rPr lang="en-GB" sz="1800" dirty="0">
                <a:latin typeface="Consolas" panose="020B0609020204030204" pitchFamily="49" charset="0"/>
                <a:ea typeface="Aptos" panose="020B0004020202020204" pitchFamily="34" charset="0"/>
                <a:cs typeface="Times New Roman" panose="02020603050405020304" pitchFamily="18" charset="0"/>
              </a:rPr>
              <a:t> and then the </a:t>
            </a:r>
            <a:r>
              <a:rPr lang="en-GB" sz="1800" dirty="0" err="1">
                <a:latin typeface="Consolas" panose="020B0609020204030204" pitchFamily="49" charset="0"/>
                <a:ea typeface="Aptos" panose="020B0004020202020204" pitchFamily="34" charset="0"/>
                <a:cs typeface="Times New Roman" panose="02020603050405020304" pitchFamily="18" charset="0"/>
              </a:rPr>
              <a:t>datanode</a:t>
            </a:r>
            <a:r>
              <a:rPr lang="en-GB" sz="1800" dirty="0">
                <a:latin typeface="Consolas" panose="020B0609020204030204" pitchFamily="49" charset="0"/>
                <a:ea typeface="Aptos" panose="020B0004020202020204" pitchFamily="34" charset="0"/>
                <a:cs typeface="Times New Roman" panose="02020603050405020304" pitchFamily="18" charset="0"/>
              </a:rPr>
              <a:t> (each are located in different directories). These are running while the DB is running.</a:t>
            </a:r>
            <a:endParaRPr lang="en-GB" sz="18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AutoNum type="alphaLcParenR"/>
            </a:pPr>
            <a:r>
              <a:rPr lang="en-GB" sz="1800" dirty="0">
                <a:latin typeface="Consolas" panose="020B0609020204030204" pitchFamily="49" charset="0"/>
                <a:ea typeface="Aptos" panose="020B0004020202020204" pitchFamily="34" charset="0"/>
                <a:cs typeface="Times New Roman" panose="02020603050405020304" pitchFamily="18" charset="0"/>
              </a:rPr>
              <a:t>Sudo ./start-confignode.sh</a:t>
            </a: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AutoNum type="alphaLcParenR"/>
            </a:pPr>
            <a:r>
              <a:rPr lang="en-GB" sz="1800" dirty="0">
                <a:latin typeface="Consolas" panose="020B0609020204030204" pitchFamily="49" charset="0"/>
                <a:ea typeface="Aptos" panose="020B0004020202020204" pitchFamily="34" charset="0"/>
                <a:cs typeface="Times New Roman" panose="02020603050405020304" pitchFamily="18" charset="0"/>
              </a:rPr>
              <a:t>Sudo ./start-datanode.sh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AutoNum type="arabicPeriod"/>
            </a:pPr>
            <a:r>
              <a:rPr lang="en-GB" sz="1800" dirty="0">
                <a:latin typeface="Consolas" panose="020B0609020204030204" pitchFamily="49" charset="0"/>
                <a:ea typeface="Aptos" panose="020B0004020202020204" pitchFamily="34" charset="0"/>
                <a:cs typeface="Times New Roman" panose="02020603050405020304" pitchFamily="18" charset="0"/>
              </a:rPr>
              <a:t>Start the db. Make sure you have enough space in disk to run queries</a:t>
            </a:r>
            <a:endParaRPr lang="en-GB" sz="18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AutoNum type="alphaLcParenR"/>
            </a:pPr>
            <a:r>
              <a:rPr lang="en-GB" sz="1800" dirty="0">
                <a:latin typeface="Consolas" panose="020B0609020204030204" pitchFamily="49" charset="0"/>
                <a:ea typeface="Aptos" panose="020B0004020202020204" pitchFamily="34" charset="0"/>
                <a:cs typeface="Times New Roman" panose="02020603050405020304" pitchFamily="18" charset="0"/>
              </a:rPr>
              <a:t>./start-cli.sh -h 127.0.0.1 -p 6667 -u root -pw root</a:t>
            </a:r>
            <a:endParaRPr lang="en-GB" sz="18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AutoNum type="alphaUcPeriod"/>
            </a:pPr>
            <a:endParaRPr lang="en-GB" sz="18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971550" lvl="1" indent="-514350">
              <a:buFont typeface="+mj-lt"/>
              <a:buAutoNum type="alphaUcPeriod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464669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2EC058-745E-4525-CB96-73ED10F6CD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172D26-4D5A-37E5-D6DA-66DC0262B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179" y="644583"/>
            <a:ext cx="10405641" cy="556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48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D80919-41AD-90BE-2FA9-4F37CAB35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F14451-F0AD-8C4D-17C9-9BCACAB7D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361" y="644400"/>
            <a:ext cx="10977277" cy="55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923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eme1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64C56115-19FB-4EF9-ABE9-0172086808FC}" vid="{33504D35-6BFC-41DC-B3F4-56DFE3307F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1178</TotalTime>
  <Words>2812</Words>
  <Application>Microsoft Office PowerPoint</Application>
  <PresentationFormat>Widescreen</PresentationFormat>
  <Paragraphs>396</Paragraphs>
  <Slides>50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Aptos</vt:lpstr>
      <vt:lpstr>Arial</vt:lpstr>
      <vt:lpstr>Consolas</vt:lpstr>
      <vt:lpstr>Theme1</vt:lpstr>
      <vt:lpstr>Internet of Things Database</vt:lpstr>
      <vt:lpstr>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Demetra Paphitou</dc:creator>
  <cp:lastModifiedBy>Demetra Paphitou</cp:lastModifiedBy>
  <cp:revision>26</cp:revision>
  <dcterms:created xsi:type="dcterms:W3CDTF">2024-11-22T16:00:47Z</dcterms:created>
  <dcterms:modified xsi:type="dcterms:W3CDTF">2024-12-04T15:10:09Z</dcterms:modified>
</cp:coreProperties>
</file>